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7" r:id="rId2"/>
    <p:sldId id="259" r:id="rId3"/>
    <p:sldId id="262" r:id="rId4"/>
    <p:sldId id="263" r:id="rId5"/>
    <p:sldId id="265" r:id="rId6"/>
    <p:sldId id="266" r:id="rId7"/>
    <p:sldId id="267" r:id="rId8"/>
    <p:sldId id="292" r:id="rId9"/>
    <p:sldId id="277" r:id="rId10"/>
    <p:sldId id="268" r:id="rId11"/>
    <p:sldId id="278" r:id="rId12"/>
    <p:sldId id="271" r:id="rId13"/>
    <p:sldId id="272" r:id="rId14"/>
    <p:sldId id="273" r:id="rId15"/>
    <p:sldId id="274" r:id="rId16"/>
    <p:sldId id="269" r:id="rId17"/>
    <p:sldId id="270" r:id="rId18"/>
    <p:sldId id="275" r:id="rId19"/>
    <p:sldId id="289" r:id="rId20"/>
    <p:sldId id="264" r:id="rId21"/>
    <p:sldId id="293" r:id="rId22"/>
    <p:sldId id="295" r:id="rId23"/>
    <p:sldId id="296" r:id="rId24"/>
    <p:sldId id="297" r:id="rId25"/>
    <p:sldId id="288" r:id="rId26"/>
    <p:sldId id="294" r:id="rId27"/>
  </p:sldIdLst>
  <p:sldSz cx="9144000" cy="6858000" type="screen4x3"/>
  <p:notesSz cx="6881813" cy="9296400"/>
  <p:custShowLst>
    <p:custShow name="Dépenses admissibles" id="0">
      <p:sldLst/>
    </p:custShow>
    <p:custShow name="PIV" id="1">
      <p:sldLst/>
    </p:custShow>
    <p:custShow name="Personne-ressource" id="2">
      <p:sldLst/>
    </p:custShow>
    <p:custShow name="Autonomie fonctionnelle" id="3">
      <p:sldLst/>
    </p:custShow>
    <p:custShow name="Conclusion" id="4">
      <p:sldLst/>
    </p:custShow>
    <p:custShow name="Gestion de budg et redd." id="5">
      <p:sldLst/>
    </p:custShow>
    <p:custShow name="Enjeux prioritaires" id="6">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CCC"/>
    <a:srgbClr val="EA502C"/>
    <a:srgbClr val="74777A"/>
    <a:srgbClr val="A7A9AB"/>
    <a:srgbClr val="00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37" autoAdjust="0"/>
  </p:normalViewPr>
  <p:slideViewPr>
    <p:cSldViewPr snapToGrid="0">
      <p:cViewPr varScale="1">
        <p:scale>
          <a:sx n="36" d="100"/>
          <a:sy n="36" d="100"/>
        </p:scale>
        <p:origin x="786" y="60"/>
      </p:cViewPr>
      <p:guideLst/>
    </p:cSldViewPr>
  </p:slideViewPr>
  <p:outlineViewPr>
    <p:cViewPr>
      <p:scale>
        <a:sx n="33" d="100"/>
        <a:sy n="33" d="100"/>
      </p:scale>
      <p:origin x="0" y="-19272"/>
    </p:cViewPr>
  </p:outlineViewPr>
  <p:notesTextViewPr>
    <p:cViewPr>
      <p:scale>
        <a:sx n="3" d="2"/>
        <a:sy n="3" d="2"/>
      </p:scale>
      <p:origin x="0" y="0"/>
    </p:cViewPr>
  </p:notesTextViewPr>
  <p:sorterViewPr>
    <p:cViewPr varScale="1">
      <p:scale>
        <a:sx n="100" d="100"/>
        <a:sy n="100" d="100"/>
      </p:scale>
      <p:origin x="0" y="-5592"/>
    </p:cViewPr>
  </p:sorterViewPr>
  <p:notesViewPr>
    <p:cSldViewPr snapToGrid="0">
      <p:cViewPr>
        <p:scale>
          <a:sx n="70" d="100"/>
          <a:sy n="70" d="100"/>
        </p:scale>
        <p:origin x="3588" y="2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80476-68BD-4A0A-BC9E-BC573D9CF434}" type="doc">
      <dgm:prSet loTypeId="urn:microsoft.com/office/officeart/2005/8/layout/pyramid1" loCatId="pyramid" qsTypeId="urn:microsoft.com/office/officeart/2005/8/quickstyle/simple1" qsCatId="simple" csTypeId="urn:microsoft.com/office/officeart/2005/8/colors/accent1_2" csCatId="accent1" phldr="1"/>
      <dgm:spPr/>
    </dgm:pt>
    <dgm:pt modelId="{FA61F145-ACC6-4EE2-9073-F1A7D909F2D6}">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CA" b="1" dirty="0" smtClean="0">
            <a:solidFill>
              <a:schemeClr val="bg1"/>
            </a:solidFill>
          </a:endParaRPr>
        </a:p>
        <a:p>
          <a:endParaRPr lang="fr-CA" b="1" dirty="0" smtClean="0">
            <a:solidFill>
              <a:schemeClr val="bg1"/>
            </a:solidFill>
          </a:endParaRPr>
        </a:p>
        <a:p>
          <a:r>
            <a:rPr lang="fr-CA" b="1" dirty="0" smtClean="0">
              <a:solidFill>
                <a:schemeClr val="bg1"/>
              </a:solidFill>
            </a:rPr>
            <a:t>Cadres de référence</a:t>
          </a:r>
          <a:endParaRPr lang="fr-FR" b="1" dirty="0">
            <a:solidFill>
              <a:schemeClr val="bg1"/>
            </a:solidFill>
          </a:endParaRPr>
        </a:p>
      </dgm:t>
    </dgm:pt>
    <dgm:pt modelId="{C5E8BE79-7719-4CF4-A0AD-EFA148F2C95E}" type="parTrans" cxnId="{BCBCF473-2690-489B-9548-74DEB2CC8241}">
      <dgm:prSet/>
      <dgm:spPr/>
      <dgm:t>
        <a:bodyPr/>
        <a:lstStyle/>
        <a:p>
          <a:endParaRPr lang="fr-FR"/>
        </a:p>
      </dgm:t>
    </dgm:pt>
    <dgm:pt modelId="{081FE27A-FC09-45CD-BE4D-40037FC1D0A5}" type="sibTrans" cxnId="{BCBCF473-2690-489B-9548-74DEB2CC8241}">
      <dgm:prSet/>
      <dgm:spPr/>
      <dgm:t>
        <a:bodyPr/>
        <a:lstStyle/>
        <a:p>
          <a:endParaRPr lang="fr-FR"/>
        </a:p>
      </dgm:t>
    </dgm:pt>
    <dgm:pt modelId="{321A7837-5CC6-487F-BFE5-DC2BEE520FD6}">
      <dgm:prSet phldrT="[Texte]">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CA" b="1" dirty="0" smtClean="0">
              <a:solidFill>
                <a:schemeClr val="bg1"/>
              </a:solidFill>
            </a:rPr>
            <a:t>Lois</a:t>
          </a:r>
          <a:endParaRPr lang="fr-FR" b="1" dirty="0">
            <a:solidFill>
              <a:schemeClr val="bg1"/>
            </a:solidFill>
          </a:endParaRPr>
        </a:p>
      </dgm:t>
    </dgm:pt>
    <dgm:pt modelId="{16C44D0D-8946-4F5D-BB20-D51EDA53CA15}" type="parTrans" cxnId="{BC89A15A-51A8-4027-9DA3-9983DA0AC5DB}">
      <dgm:prSet/>
      <dgm:spPr/>
      <dgm:t>
        <a:bodyPr/>
        <a:lstStyle/>
        <a:p>
          <a:endParaRPr lang="fr-FR"/>
        </a:p>
      </dgm:t>
    </dgm:pt>
    <dgm:pt modelId="{A519268A-90A6-4477-AC4D-811A37FE5A96}" type="sibTrans" cxnId="{BC89A15A-51A8-4027-9DA3-9983DA0AC5DB}">
      <dgm:prSet/>
      <dgm:spPr/>
      <dgm:t>
        <a:bodyPr/>
        <a:lstStyle/>
        <a:p>
          <a:endParaRPr lang="fr-FR"/>
        </a:p>
      </dgm:t>
    </dgm:pt>
    <dgm:pt modelId="{4F96767A-9123-4FA4-906F-0AC8401B54D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smtClean="0">
              <a:solidFill>
                <a:schemeClr val="bg1"/>
              </a:solidFill>
            </a:rPr>
            <a:t>Directives et circulaires ministérielles</a:t>
          </a:r>
          <a:endParaRPr lang="fr-FR" b="1" dirty="0">
            <a:solidFill>
              <a:schemeClr val="bg1"/>
            </a:solidFill>
          </a:endParaRPr>
        </a:p>
      </dgm:t>
    </dgm:pt>
    <dgm:pt modelId="{D846DA53-A09F-47DB-8B4B-49925D55C31F}" type="parTrans" cxnId="{5F7B7D29-A625-4F1C-91BE-3BAE5B5FDA63}">
      <dgm:prSet/>
      <dgm:spPr/>
      <dgm:t>
        <a:bodyPr/>
        <a:lstStyle/>
        <a:p>
          <a:endParaRPr lang="fr-FR"/>
        </a:p>
      </dgm:t>
    </dgm:pt>
    <dgm:pt modelId="{F592FDF2-3A6C-4329-BC5C-496263B06FEE}" type="sibTrans" cxnId="{5F7B7D29-A625-4F1C-91BE-3BAE5B5FDA63}">
      <dgm:prSet/>
      <dgm:spPr/>
      <dgm:t>
        <a:bodyPr/>
        <a:lstStyle/>
        <a:p>
          <a:endParaRPr lang="fr-FR"/>
        </a:p>
      </dgm:t>
    </dgm:pt>
    <dgm:pt modelId="{D146455B-5343-422A-97F0-ABAD26AE350A}" type="pres">
      <dgm:prSet presAssocID="{F9F80476-68BD-4A0A-BC9E-BC573D9CF434}" presName="Name0" presStyleCnt="0">
        <dgm:presLayoutVars>
          <dgm:dir/>
          <dgm:animLvl val="lvl"/>
          <dgm:resizeHandles val="exact"/>
        </dgm:presLayoutVars>
      </dgm:prSet>
      <dgm:spPr/>
    </dgm:pt>
    <dgm:pt modelId="{8E969FA8-41F8-4C91-A6B9-AC9A5F12A520}" type="pres">
      <dgm:prSet presAssocID="{FA61F145-ACC6-4EE2-9073-F1A7D909F2D6}" presName="Name8" presStyleCnt="0"/>
      <dgm:spPr/>
    </dgm:pt>
    <dgm:pt modelId="{4DE9E92F-F40B-4AA7-AFE5-2B93416F694D}" type="pres">
      <dgm:prSet presAssocID="{FA61F145-ACC6-4EE2-9073-F1A7D909F2D6}" presName="level" presStyleLbl="node1" presStyleIdx="0" presStyleCnt="3">
        <dgm:presLayoutVars>
          <dgm:chMax val="1"/>
          <dgm:bulletEnabled val="1"/>
        </dgm:presLayoutVars>
      </dgm:prSet>
      <dgm:spPr/>
      <dgm:t>
        <a:bodyPr/>
        <a:lstStyle/>
        <a:p>
          <a:endParaRPr lang="fr-FR"/>
        </a:p>
      </dgm:t>
    </dgm:pt>
    <dgm:pt modelId="{7DDF0A59-2061-4A58-8FF9-0D45E15F7B60}" type="pres">
      <dgm:prSet presAssocID="{FA61F145-ACC6-4EE2-9073-F1A7D909F2D6}" presName="levelTx" presStyleLbl="revTx" presStyleIdx="0" presStyleCnt="0">
        <dgm:presLayoutVars>
          <dgm:chMax val="1"/>
          <dgm:bulletEnabled val="1"/>
        </dgm:presLayoutVars>
      </dgm:prSet>
      <dgm:spPr/>
      <dgm:t>
        <a:bodyPr/>
        <a:lstStyle/>
        <a:p>
          <a:endParaRPr lang="fr-FR"/>
        </a:p>
      </dgm:t>
    </dgm:pt>
    <dgm:pt modelId="{81BA6FE6-BB31-4459-84A6-E62E3C677D18}" type="pres">
      <dgm:prSet presAssocID="{4F96767A-9123-4FA4-906F-0AC8401B54DE}" presName="Name8" presStyleCnt="0"/>
      <dgm:spPr/>
    </dgm:pt>
    <dgm:pt modelId="{3FB4EBB2-8630-4B4F-8ECD-2DD81CC637EA}" type="pres">
      <dgm:prSet presAssocID="{4F96767A-9123-4FA4-906F-0AC8401B54DE}" presName="level" presStyleLbl="node1" presStyleIdx="1" presStyleCnt="3" custLinFactNeighborX="0" custLinFactNeighborY="14">
        <dgm:presLayoutVars>
          <dgm:chMax val="1"/>
          <dgm:bulletEnabled val="1"/>
        </dgm:presLayoutVars>
      </dgm:prSet>
      <dgm:spPr/>
      <dgm:t>
        <a:bodyPr/>
        <a:lstStyle/>
        <a:p>
          <a:endParaRPr lang="fr-FR"/>
        </a:p>
      </dgm:t>
    </dgm:pt>
    <dgm:pt modelId="{FCA69D32-04DE-4F72-9D20-811691A923D7}" type="pres">
      <dgm:prSet presAssocID="{4F96767A-9123-4FA4-906F-0AC8401B54DE}" presName="levelTx" presStyleLbl="revTx" presStyleIdx="0" presStyleCnt="0">
        <dgm:presLayoutVars>
          <dgm:chMax val="1"/>
          <dgm:bulletEnabled val="1"/>
        </dgm:presLayoutVars>
      </dgm:prSet>
      <dgm:spPr/>
      <dgm:t>
        <a:bodyPr/>
        <a:lstStyle/>
        <a:p>
          <a:endParaRPr lang="fr-FR"/>
        </a:p>
      </dgm:t>
    </dgm:pt>
    <dgm:pt modelId="{67C2645D-1CED-47EC-82A4-133F67EE4E51}" type="pres">
      <dgm:prSet presAssocID="{321A7837-5CC6-487F-BFE5-DC2BEE520FD6}" presName="Name8" presStyleCnt="0"/>
      <dgm:spPr/>
    </dgm:pt>
    <dgm:pt modelId="{25F0F90C-5667-4290-A6CA-3CB439AF13D6}" type="pres">
      <dgm:prSet presAssocID="{321A7837-5CC6-487F-BFE5-DC2BEE520FD6}" presName="level" presStyleLbl="node1" presStyleIdx="2" presStyleCnt="3">
        <dgm:presLayoutVars>
          <dgm:chMax val="1"/>
          <dgm:bulletEnabled val="1"/>
        </dgm:presLayoutVars>
      </dgm:prSet>
      <dgm:spPr/>
      <dgm:t>
        <a:bodyPr/>
        <a:lstStyle/>
        <a:p>
          <a:endParaRPr lang="fr-FR"/>
        </a:p>
      </dgm:t>
    </dgm:pt>
    <dgm:pt modelId="{1F13C2D9-A537-45E4-B3EE-2DD4CB3186A9}" type="pres">
      <dgm:prSet presAssocID="{321A7837-5CC6-487F-BFE5-DC2BEE520FD6}" presName="levelTx" presStyleLbl="revTx" presStyleIdx="0" presStyleCnt="0">
        <dgm:presLayoutVars>
          <dgm:chMax val="1"/>
          <dgm:bulletEnabled val="1"/>
        </dgm:presLayoutVars>
      </dgm:prSet>
      <dgm:spPr/>
      <dgm:t>
        <a:bodyPr/>
        <a:lstStyle/>
        <a:p>
          <a:endParaRPr lang="fr-FR"/>
        </a:p>
      </dgm:t>
    </dgm:pt>
  </dgm:ptLst>
  <dgm:cxnLst>
    <dgm:cxn modelId="{29FDE651-19E7-4F89-9087-6A0A4FA3BF9C}" type="presOf" srcId="{FA61F145-ACC6-4EE2-9073-F1A7D909F2D6}" destId="{7DDF0A59-2061-4A58-8FF9-0D45E15F7B60}" srcOrd="1" destOrd="0" presId="urn:microsoft.com/office/officeart/2005/8/layout/pyramid1"/>
    <dgm:cxn modelId="{BC89A15A-51A8-4027-9DA3-9983DA0AC5DB}" srcId="{F9F80476-68BD-4A0A-BC9E-BC573D9CF434}" destId="{321A7837-5CC6-487F-BFE5-DC2BEE520FD6}" srcOrd="2" destOrd="0" parTransId="{16C44D0D-8946-4F5D-BB20-D51EDA53CA15}" sibTransId="{A519268A-90A6-4477-AC4D-811A37FE5A96}"/>
    <dgm:cxn modelId="{9A5AE3B8-2CBF-4FE7-808E-8BACBD752D83}" type="presOf" srcId="{321A7837-5CC6-487F-BFE5-DC2BEE520FD6}" destId="{25F0F90C-5667-4290-A6CA-3CB439AF13D6}" srcOrd="0" destOrd="0" presId="urn:microsoft.com/office/officeart/2005/8/layout/pyramid1"/>
    <dgm:cxn modelId="{CC486F7B-9DDD-4388-B07B-391806D35791}" type="presOf" srcId="{F9F80476-68BD-4A0A-BC9E-BC573D9CF434}" destId="{D146455B-5343-422A-97F0-ABAD26AE350A}" srcOrd="0" destOrd="0" presId="urn:microsoft.com/office/officeart/2005/8/layout/pyramid1"/>
    <dgm:cxn modelId="{60B2E4BF-57A4-4422-8355-4F1700DDE41E}" type="presOf" srcId="{FA61F145-ACC6-4EE2-9073-F1A7D909F2D6}" destId="{4DE9E92F-F40B-4AA7-AFE5-2B93416F694D}" srcOrd="0" destOrd="0" presId="urn:microsoft.com/office/officeart/2005/8/layout/pyramid1"/>
    <dgm:cxn modelId="{1773EAAF-A3E0-4744-9B5F-15223038EC8C}" type="presOf" srcId="{4F96767A-9123-4FA4-906F-0AC8401B54DE}" destId="{FCA69D32-04DE-4F72-9D20-811691A923D7}" srcOrd="1" destOrd="0" presId="urn:microsoft.com/office/officeart/2005/8/layout/pyramid1"/>
    <dgm:cxn modelId="{E1EBE798-FEF5-4EC5-A1FD-4B58BB7B8ECD}" type="presOf" srcId="{4F96767A-9123-4FA4-906F-0AC8401B54DE}" destId="{3FB4EBB2-8630-4B4F-8ECD-2DD81CC637EA}" srcOrd="0" destOrd="0" presId="urn:microsoft.com/office/officeart/2005/8/layout/pyramid1"/>
    <dgm:cxn modelId="{BCBCF473-2690-489B-9548-74DEB2CC8241}" srcId="{F9F80476-68BD-4A0A-BC9E-BC573D9CF434}" destId="{FA61F145-ACC6-4EE2-9073-F1A7D909F2D6}" srcOrd="0" destOrd="0" parTransId="{C5E8BE79-7719-4CF4-A0AD-EFA148F2C95E}" sibTransId="{081FE27A-FC09-45CD-BE4D-40037FC1D0A5}"/>
    <dgm:cxn modelId="{343923A6-1D85-4D63-8BAE-C6E9D8EF4A75}" type="presOf" srcId="{321A7837-5CC6-487F-BFE5-DC2BEE520FD6}" destId="{1F13C2D9-A537-45E4-B3EE-2DD4CB3186A9}" srcOrd="1" destOrd="0" presId="urn:microsoft.com/office/officeart/2005/8/layout/pyramid1"/>
    <dgm:cxn modelId="{5F7B7D29-A625-4F1C-91BE-3BAE5B5FDA63}" srcId="{F9F80476-68BD-4A0A-BC9E-BC573D9CF434}" destId="{4F96767A-9123-4FA4-906F-0AC8401B54DE}" srcOrd="1" destOrd="0" parTransId="{D846DA53-A09F-47DB-8B4B-49925D55C31F}" sibTransId="{F592FDF2-3A6C-4329-BC5C-496263B06FEE}"/>
    <dgm:cxn modelId="{655CCB69-1A35-4990-A4D2-631A4C929B4D}" type="presParOf" srcId="{D146455B-5343-422A-97F0-ABAD26AE350A}" destId="{8E969FA8-41F8-4C91-A6B9-AC9A5F12A520}" srcOrd="0" destOrd="0" presId="urn:microsoft.com/office/officeart/2005/8/layout/pyramid1"/>
    <dgm:cxn modelId="{6C52F313-8A93-456D-92AD-8B2F3088BBEE}" type="presParOf" srcId="{8E969FA8-41F8-4C91-A6B9-AC9A5F12A520}" destId="{4DE9E92F-F40B-4AA7-AFE5-2B93416F694D}" srcOrd="0" destOrd="0" presId="urn:microsoft.com/office/officeart/2005/8/layout/pyramid1"/>
    <dgm:cxn modelId="{AF0A668D-57DA-4DE6-A315-3AC57590CC81}" type="presParOf" srcId="{8E969FA8-41F8-4C91-A6B9-AC9A5F12A520}" destId="{7DDF0A59-2061-4A58-8FF9-0D45E15F7B60}" srcOrd="1" destOrd="0" presId="urn:microsoft.com/office/officeart/2005/8/layout/pyramid1"/>
    <dgm:cxn modelId="{FD027D8B-5BF1-454B-8B0B-7D71F977AF05}" type="presParOf" srcId="{D146455B-5343-422A-97F0-ABAD26AE350A}" destId="{81BA6FE6-BB31-4459-84A6-E62E3C677D18}" srcOrd="1" destOrd="0" presId="urn:microsoft.com/office/officeart/2005/8/layout/pyramid1"/>
    <dgm:cxn modelId="{3AC2D96B-9153-4A1B-9808-7CF1ADA54274}" type="presParOf" srcId="{81BA6FE6-BB31-4459-84A6-E62E3C677D18}" destId="{3FB4EBB2-8630-4B4F-8ECD-2DD81CC637EA}" srcOrd="0" destOrd="0" presId="urn:microsoft.com/office/officeart/2005/8/layout/pyramid1"/>
    <dgm:cxn modelId="{B7FDC00E-5308-4230-8378-C4A7032998A0}" type="presParOf" srcId="{81BA6FE6-BB31-4459-84A6-E62E3C677D18}" destId="{FCA69D32-04DE-4F72-9D20-811691A923D7}" srcOrd="1" destOrd="0" presId="urn:microsoft.com/office/officeart/2005/8/layout/pyramid1"/>
    <dgm:cxn modelId="{A870E28B-EA02-445C-8928-8EEF933ADB34}" type="presParOf" srcId="{D146455B-5343-422A-97F0-ABAD26AE350A}" destId="{67C2645D-1CED-47EC-82A4-133F67EE4E51}" srcOrd="2" destOrd="0" presId="urn:microsoft.com/office/officeart/2005/8/layout/pyramid1"/>
    <dgm:cxn modelId="{DEE48AB8-A220-4C2A-BD25-F7E71B179436}" type="presParOf" srcId="{67C2645D-1CED-47EC-82A4-133F67EE4E51}" destId="{25F0F90C-5667-4290-A6CA-3CB439AF13D6}" srcOrd="0" destOrd="0" presId="urn:microsoft.com/office/officeart/2005/8/layout/pyramid1"/>
    <dgm:cxn modelId="{B842009B-E7CF-4C38-8249-DA56221D0324}" type="presParOf" srcId="{67C2645D-1CED-47EC-82A4-133F67EE4E51}" destId="{1F13C2D9-A537-45E4-B3EE-2DD4CB3186A9}" srcOrd="1" destOrd="0" presId="urn:microsoft.com/office/officeart/2005/8/layout/pyramid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E92F-F40B-4AA7-AFE5-2B93416F694D}">
      <dsp:nvSpPr>
        <dsp:cNvPr id="0" name=""/>
        <dsp:cNvSpPr/>
      </dsp:nvSpPr>
      <dsp:spPr>
        <a:xfrm>
          <a:off x="2328333" y="0"/>
          <a:ext cx="2328333" cy="1611708"/>
        </a:xfrm>
        <a:prstGeom prst="trapezoid">
          <a:avLst>
            <a:gd name="adj" fmla="val 72232"/>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CA" sz="2400" b="1" kern="1200" dirty="0" smtClean="0">
            <a:solidFill>
              <a:schemeClr val="bg1"/>
            </a:solidFill>
          </a:endParaRPr>
        </a:p>
        <a:p>
          <a:pPr lvl="0" algn="ctr" defTabSz="1066800">
            <a:lnSpc>
              <a:spcPct val="90000"/>
            </a:lnSpc>
            <a:spcBef>
              <a:spcPct val="0"/>
            </a:spcBef>
            <a:spcAft>
              <a:spcPct val="35000"/>
            </a:spcAft>
          </a:pPr>
          <a:endParaRPr lang="fr-CA" sz="2400" b="1" kern="1200" dirty="0" smtClean="0">
            <a:solidFill>
              <a:schemeClr val="bg1"/>
            </a:solidFill>
          </a:endParaRPr>
        </a:p>
        <a:p>
          <a:pPr lvl="0" algn="ctr" defTabSz="1066800">
            <a:lnSpc>
              <a:spcPct val="90000"/>
            </a:lnSpc>
            <a:spcBef>
              <a:spcPct val="0"/>
            </a:spcBef>
            <a:spcAft>
              <a:spcPct val="35000"/>
            </a:spcAft>
          </a:pPr>
          <a:r>
            <a:rPr lang="fr-CA" sz="2400" b="1" kern="1200" dirty="0" smtClean="0">
              <a:solidFill>
                <a:schemeClr val="bg1"/>
              </a:solidFill>
            </a:rPr>
            <a:t>Cadres de référence</a:t>
          </a:r>
          <a:endParaRPr lang="fr-FR" sz="2400" b="1" kern="1200" dirty="0">
            <a:solidFill>
              <a:schemeClr val="bg1"/>
            </a:solidFill>
          </a:endParaRPr>
        </a:p>
      </dsp:txBody>
      <dsp:txXfrm>
        <a:off x="2328333" y="0"/>
        <a:ext cx="2328333" cy="1611708"/>
      </dsp:txXfrm>
    </dsp:sp>
    <dsp:sp modelId="{3FB4EBB2-8630-4B4F-8ECD-2DD81CC637EA}">
      <dsp:nvSpPr>
        <dsp:cNvPr id="0" name=""/>
        <dsp:cNvSpPr/>
      </dsp:nvSpPr>
      <dsp:spPr>
        <a:xfrm>
          <a:off x="1164166" y="1611933"/>
          <a:ext cx="4656667" cy="1611708"/>
        </a:xfrm>
        <a:prstGeom prst="trapezoid">
          <a:avLst>
            <a:gd name="adj" fmla="val 72232"/>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smtClean="0">
              <a:solidFill>
                <a:schemeClr val="bg1"/>
              </a:solidFill>
            </a:rPr>
            <a:t>Directives et circulaires ministérielles</a:t>
          </a:r>
          <a:endParaRPr lang="fr-FR" sz="2400" b="1" kern="1200" dirty="0">
            <a:solidFill>
              <a:schemeClr val="bg1"/>
            </a:solidFill>
          </a:endParaRPr>
        </a:p>
      </dsp:txBody>
      <dsp:txXfrm>
        <a:off x="1979083" y="1611933"/>
        <a:ext cx="3026833" cy="1611708"/>
      </dsp:txXfrm>
    </dsp:sp>
    <dsp:sp modelId="{25F0F90C-5667-4290-A6CA-3CB439AF13D6}">
      <dsp:nvSpPr>
        <dsp:cNvPr id="0" name=""/>
        <dsp:cNvSpPr/>
      </dsp:nvSpPr>
      <dsp:spPr>
        <a:xfrm>
          <a:off x="0" y="3223416"/>
          <a:ext cx="6985001" cy="1611708"/>
        </a:xfrm>
        <a:prstGeom prst="trapezoid">
          <a:avLst>
            <a:gd name="adj" fmla="val 72232"/>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CA" sz="2400" b="1" kern="1200" dirty="0" smtClean="0">
              <a:solidFill>
                <a:schemeClr val="bg1"/>
              </a:solidFill>
            </a:rPr>
            <a:t>Lois</a:t>
          </a:r>
          <a:endParaRPr lang="fr-FR" sz="2400" b="1" kern="1200" dirty="0">
            <a:solidFill>
              <a:schemeClr val="bg1"/>
            </a:solidFill>
          </a:endParaRPr>
        </a:p>
      </dsp:txBody>
      <dsp:txXfrm>
        <a:off x="1222375" y="3223416"/>
        <a:ext cx="4540250" cy="16117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3"/>
          </p:nvPr>
        </p:nvSpPr>
        <p:spPr>
          <a:xfrm>
            <a:off x="5304337" y="8690115"/>
            <a:ext cx="1035394" cy="305525"/>
          </a:xfrm>
          <a:prstGeom prst="rect">
            <a:avLst/>
          </a:prstGeom>
        </p:spPr>
        <p:txBody>
          <a:bodyPr vert="horz" lIns="0" tIns="0" rIns="0" bIns="0" rtlCol="0" anchor="ctr" anchorCtr="0"/>
          <a:lstStyle>
            <a:lvl1pPr algn="r">
              <a:defRPr sz="1200"/>
            </a:lvl1pPr>
          </a:lstStyle>
          <a:p>
            <a:fld id="{8E190944-D7F2-4021-80CE-0AB15BAF8888}" type="slidenum">
              <a:rPr lang="fr-CA" sz="1100" b="1">
                <a:latin typeface="Arial" panose="020B0604020202020204" pitchFamily="34" charset="0"/>
                <a:cs typeface="Arial" panose="020B0604020202020204" pitchFamily="34" charset="0"/>
              </a:rPr>
              <a:t>‹N°›</a:t>
            </a:fld>
            <a:endParaRPr lang="fr-CA" sz="1100" b="1" dirty="0">
              <a:latin typeface="Arial" panose="020B0604020202020204" pitchFamily="34" charset="0"/>
              <a:cs typeface="Arial" panose="020B0604020202020204" pitchFamily="34" charset="0"/>
            </a:endParaRPr>
          </a:p>
        </p:txBody>
      </p:sp>
      <p:sp>
        <p:nvSpPr>
          <p:cNvPr id="6" name="Espace réservé de l'en-tête 1"/>
          <p:cNvSpPr txBox="1">
            <a:spLocks/>
          </p:cNvSpPr>
          <p:nvPr/>
        </p:nvSpPr>
        <p:spPr>
          <a:xfrm>
            <a:off x="1643989" y="546320"/>
            <a:ext cx="4695742" cy="241961"/>
          </a:xfrm>
          <a:prstGeom prst="rect">
            <a:avLst/>
          </a:prstGeom>
        </p:spPr>
        <p:txBody>
          <a:bodyPr vert="horz" lIns="0" tIns="0" rIns="0" bIns="0" rtlCol="0" anchor="ctr" anchorCtr="0"/>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sz="1100" b="1" dirty="0">
                <a:latin typeface="Arial" panose="020B0604020202020204" pitchFamily="34" charset="0"/>
                <a:cs typeface="Arial" panose="020B0604020202020204" pitchFamily="34" charset="0"/>
              </a:rPr>
              <a:t>Les règles de fonctionnement</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69" y="8670550"/>
            <a:ext cx="1638994" cy="433186"/>
          </a:xfrm>
          <a:prstGeom prst="rect">
            <a:avLst/>
          </a:prstGeom>
        </p:spPr>
      </p:pic>
    </p:spTree>
    <p:extLst>
      <p:ext uri="{BB962C8B-B14F-4D97-AF65-F5344CB8AC3E}">
        <p14:creationId xmlns:p14="http://schemas.microsoft.com/office/powerpoint/2010/main" val="295006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DCFC8B90-A0C4-4AE8-A09B-E425BF9C6130}" type="datetimeFigureOut">
              <a:rPr lang="fr-CA" smtClean="0"/>
              <a:t>2019-04-11</a:t>
            </a:fld>
            <a:endParaRPr lang="fr-CA"/>
          </a:p>
        </p:txBody>
      </p:sp>
      <p:sp>
        <p:nvSpPr>
          <p:cNvPr id="4" name="Espace réservé de l'image des diapositives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F305DCC9-0CFF-4EEE-AC83-770F76D66EF1}" type="slidenum">
              <a:rPr lang="fr-CA" smtClean="0"/>
              <a:t>‹N°›</a:t>
            </a:fld>
            <a:endParaRPr lang="fr-CA"/>
          </a:p>
        </p:txBody>
      </p:sp>
    </p:spTree>
    <p:extLst>
      <p:ext uri="{BB962C8B-B14F-4D97-AF65-F5344CB8AC3E}">
        <p14:creationId xmlns:p14="http://schemas.microsoft.com/office/powerpoint/2010/main" val="86754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Notes au formateur</a:t>
            </a:r>
            <a:r>
              <a:rPr lang="fr-CA" b="1" baseline="0" dirty="0" smtClean="0"/>
              <a:t> : </a:t>
            </a:r>
          </a:p>
          <a:p>
            <a:r>
              <a:rPr lang="fr-CA" dirty="0" smtClean="0"/>
              <a:t>*Animation en 6 temps*</a:t>
            </a:r>
          </a:p>
          <a:p>
            <a:r>
              <a:rPr lang="fr-CA" dirty="0" smtClean="0"/>
              <a:t>Position</a:t>
            </a:r>
            <a:r>
              <a:rPr lang="fr-CA" baseline="0" dirty="0" smtClean="0"/>
              <a:t> de départ </a:t>
            </a:r>
          </a:p>
          <a:p>
            <a:pPr marL="179268" indent="-179268">
              <a:buFont typeface="Arial" panose="020B0604020202020204" pitchFamily="34" charset="0"/>
              <a:buChar char="•"/>
            </a:pPr>
            <a:r>
              <a:rPr lang="fr-CA" baseline="0" dirty="0" smtClean="0"/>
              <a:t>Les trois types de textes constitutifs des Comités </a:t>
            </a:r>
          </a:p>
          <a:p>
            <a:endParaRPr lang="fr-CA" dirty="0" smtClean="0"/>
          </a:p>
          <a:p>
            <a:r>
              <a:rPr lang="fr-CA" dirty="0" smtClean="0"/>
              <a:t>1</a:t>
            </a:r>
            <a:r>
              <a:rPr lang="fr-CA" baseline="30000" dirty="0" smtClean="0"/>
              <a:t>e</a:t>
            </a:r>
            <a:r>
              <a:rPr lang="fr-CA" baseline="0" dirty="0" smtClean="0"/>
              <a:t> et 2</a:t>
            </a:r>
            <a:r>
              <a:rPr lang="fr-CA" baseline="30000" dirty="0" smtClean="0"/>
              <a:t>e</a:t>
            </a:r>
            <a:r>
              <a:rPr lang="fr-CA" baseline="0" dirty="0" smtClean="0"/>
              <a:t> animation, LSSSS puis LMRSSS : </a:t>
            </a:r>
            <a:endParaRPr lang="fr-CA" dirty="0" smtClean="0"/>
          </a:p>
          <a:p>
            <a:pPr indent="-358536">
              <a:lnSpc>
                <a:spcPct val="150000"/>
              </a:lnSpc>
              <a:buFont typeface="Arial" panose="020B0604020202020204" pitchFamily="34" charset="0"/>
              <a:buChar char="•"/>
            </a:pPr>
            <a:r>
              <a:rPr lang="fr-CA" dirty="0" smtClean="0"/>
              <a:t>La Loi sur les services de santé et les services sociaux</a:t>
            </a:r>
          </a:p>
          <a:p>
            <a:pPr indent="-358536">
              <a:lnSpc>
                <a:spcPct val="150000"/>
              </a:lnSpc>
              <a:buFont typeface="Arial" panose="020B0604020202020204" pitchFamily="34" charset="0"/>
              <a:buChar char="•"/>
            </a:pPr>
            <a:r>
              <a:rPr lang="fr-CA" dirty="0" smtClean="0"/>
              <a:t>LMRSSS (projet de Loi 10) -</a:t>
            </a:r>
            <a:r>
              <a:rPr lang="fr-CA" baseline="0" dirty="0" smtClean="0"/>
              <a:t> </a:t>
            </a:r>
            <a:r>
              <a:rPr lang="fr-CA" dirty="0" smtClean="0"/>
              <a:t>La Loi modifiant l’organisation et la gouvernance du réseau de la santé et des services sociaux</a:t>
            </a:r>
            <a:r>
              <a:rPr lang="fr-CA" baseline="0" dirty="0" smtClean="0"/>
              <a:t> – Abolition des agences nationales, création des CISSS-CIUSSS – ENF</a:t>
            </a:r>
          </a:p>
          <a:p>
            <a:pPr>
              <a:lnSpc>
                <a:spcPct val="150000"/>
              </a:lnSpc>
            </a:pPr>
            <a:endParaRPr lang="fr-CA" baseline="0" dirty="0" smtClean="0"/>
          </a:p>
          <a:p>
            <a:pPr>
              <a:lnSpc>
                <a:spcPct val="150000"/>
              </a:lnSpc>
            </a:pPr>
            <a:r>
              <a:rPr lang="fr-CA" baseline="0" dirty="0" smtClean="0"/>
              <a:t>3</a:t>
            </a:r>
            <a:r>
              <a:rPr lang="fr-CA" baseline="30000" dirty="0" smtClean="0"/>
              <a:t>e</a:t>
            </a:r>
            <a:r>
              <a:rPr lang="fr-CA" baseline="0" dirty="0" smtClean="0"/>
              <a:t> animation : </a:t>
            </a:r>
            <a:endParaRPr lang="fr-CA" dirty="0" smtClean="0"/>
          </a:p>
          <a:p>
            <a:pPr indent="-358536">
              <a:lnSpc>
                <a:spcPct val="150000"/>
              </a:lnSpc>
              <a:buFont typeface="Arial" panose="020B0604020202020204" pitchFamily="34" charset="0"/>
              <a:buChar char="•"/>
            </a:pPr>
            <a:r>
              <a:rPr lang="fr-CA" dirty="0" smtClean="0"/>
              <a:t>Directives</a:t>
            </a:r>
            <a:r>
              <a:rPr lang="fr-CA" baseline="0" dirty="0" smtClean="0"/>
              <a:t> </a:t>
            </a:r>
            <a:r>
              <a:rPr lang="fr-CA" dirty="0" smtClean="0"/>
              <a:t>ministérielles du 18 janvier 2016 (Autonomie</a:t>
            </a:r>
            <a:r>
              <a:rPr lang="fr-CA" baseline="0" dirty="0" smtClean="0"/>
              <a:t> des CUCI)</a:t>
            </a:r>
            <a:endParaRPr lang="fr-CA" dirty="0" smtClean="0"/>
          </a:p>
          <a:p>
            <a:pPr indent="-358536">
              <a:lnSpc>
                <a:spcPct val="150000"/>
              </a:lnSpc>
              <a:buFont typeface="Arial" panose="020B0604020202020204" pitchFamily="34" charset="0"/>
              <a:buChar char="•"/>
            </a:pPr>
            <a:r>
              <a:rPr lang="fr-CA" dirty="0" smtClean="0"/>
              <a:t>Circulaire ministérielle du 25 avril 2016 (Paramètres budgétaires relatifs aux comités des usagers et aux comités de résidents)</a:t>
            </a:r>
          </a:p>
          <a:p>
            <a:endParaRPr lang="fr-CA" baseline="0" dirty="0" smtClean="0"/>
          </a:p>
          <a:p>
            <a:r>
              <a:rPr lang="fr-CA" baseline="0" dirty="0" smtClean="0"/>
              <a:t>4</a:t>
            </a:r>
            <a:r>
              <a:rPr lang="fr-CA" baseline="30000" dirty="0" smtClean="0"/>
              <a:t>e</a:t>
            </a:r>
            <a:r>
              <a:rPr lang="fr-CA" baseline="0" dirty="0" smtClean="0"/>
              <a:t> et 5</a:t>
            </a:r>
            <a:r>
              <a:rPr lang="fr-CA" baseline="30000" dirty="0" smtClean="0"/>
              <a:t>e</a:t>
            </a:r>
            <a:r>
              <a:rPr lang="fr-CA" baseline="0" dirty="0" smtClean="0"/>
              <a:t> animation</a:t>
            </a:r>
            <a:r>
              <a:rPr lang="fr-CA" dirty="0" smtClean="0"/>
              <a:t>,</a:t>
            </a:r>
            <a:r>
              <a:rPr lang="fr-CA" baseline="0" dirty="0" smtClean="0"/>
              <a:t> correspondant aux autres textes influençant les Comités : </a:t>
            </a:r>
          </a:p>
          <a:p>
            <a:pPr marL="179268" indent="-179268" defTabSz="956097">
              <a:buFont typeface="Arial" panose="020B0604020202020204" pitchFamily="34" charset="0"/>
              <a:buChar char="•"/>
              <a:defRPr/>
            </a:pPr>
            <a:r>
              <a:rPr lang="fr-CA" dirty="0" smtClean="0"/>
              <a:t>Cadre de référence relatif</a:t>
            </a:r>
            <a:r>
              <a:rPr lang="fr-CA" baseline="0" dirty="0" smtClean="0"/>
              <a:t> aux CU et CR</a:t>
            </a:r>
          </a:p>
          <a:p>
            <a:pPr marL="179268" indent="-179268" defTabSz="956097">
              <a:buFont typeface="Arial" panose="020B0604020202020204" pitchFamily="34" charset="0"/>
              <a:buChar char="•"/>
              <a:defRPr/>
            </a:pPr>
            <a:r>
              <a:rPr lang="fr-CA" baseline="0" dirty="0" smtClean="0"/>
              <a:t>Cadre de référence sur l’approche de partenariat</a:t>
            </a:r>
          </a:p>
          <a:p>
            <a:pPr defTabSz="956097">
              <a:defRPr/>
            </a:pPr>
            <a:endParaRPr lang="fr-CA" baseline="0" dirty="0" smtClean="0"/>
          </a:p>
          <a:p>
            <a:pPr defTabSz="956097">
              <a:defRPr/>
            </a:pPr>
            <a:r>
              <a:rPr lang="fr-CA" baseline="0" dirty="0" smtClean="0"/>
              <a:t>6</a:t>
            </a:r>
            <a:r>
              <a:rPr lang="fr-CA" baseline="30000" dirty="0" smtClean="0"/>
              <a:t>e</a:t>
            </a:r>
            <a:r>
              <a:rPr lang="fr-CA" baseline="0" dirty="0" smtClean="0"/>
              <a:t> animation : </a:t>
            </a:r>
            <a:r>
              <a:rPr lang="fr-CA" dirty="0" smtClean="0"/>
              <a:t>autres lois régulières et inhérentes aux types de clientèles desservies : </a:t>
            </a:r>
          </a:p>
          <a:p>
            <a:pPr marL="657316" lvl="1" indent="-179268" defTabSz="956097">
              <a:buFont typeface="Arial" panose="020B0604020202020204" pitchFamily="34" charset="0"/>
              <a:buChar char="•"/>
              <a:defRPr/>
            </a:pPr>
            <a:r>
              <a:rPr lang="fr-CA" dirty="0" smtClean="0"/>
              <a:t>Lois régulières : </a:t>
            </a:r>
          </a:p>
          <a:p>
            <a:pPr marL="1135365" lvl="2" indent="-179268" defTabSz="956097">
              <a:buFont typeface="Arial" panose="020B0604020202020204" pitchFamily="34" charset="0"/>
              <a:buChar char="•"/>
              <a:defRPr/>
            </a:pPr>
            <a:r>
              <a:rPr lang="fr-CA" dirty="0" smtClean="0"/>
              <a:t>Charte des droits et libertés de la personne, RLRQ,</a:t>
            </a:r>
            <a:r>
              <a:rPr lang="fr-CA" baseline="0" dirty="0" smtClean="0"/>
              <a:t> C-12</a:t>
            </a:r>
          </a:p>
          <a:p>
            <a:pPr marL="1135365" lvl="2" indent="-179268" defTabSz="956097">
              <a:buFont typeface="Arial" panose="020B0604020202020204" pitchFamily="34" charset="0"/>
              <a:buChar char="•"/>
              <a:defRPr/>
            </a:pPr>
            <a:r>
              <a:rPr lang="fr-CA" baseline="0" dirty="0" smtClean="0"/>
              <a:t>Code civil du Québec, CCQ-1991</a:t>
            </a:r>
          </a:p>
          <a:p>
            <a:pPr marL="1135365" lvl="2" indent="-179268" defTabSz="956097">
              <a:buFont typeface="Arial" panose="020B0604020202020204" pitchFamily="34" charset="0"/>
              <a:buChar char="•"/>
              <a:defRPr/>
            </a:pPr>
            <a:r>
              <a:rPr lang="fr-CA" baseline="0" dirty="0" smtClean="0"/>
              <a:t>Loi sur le barreau, RLRQ chapitre B-1</a:t>
            </a:r>
            <a:endParaRPr lang="fr-CA" dirty="0" smtClean="0"/>
          </a:p>
          <a:p>
            <a:pPr marL="657316" lvl="1" indent="-179268" defTabSz="956097">
              <a:buFont typeface="Arial" panose="020B0604020202020204" pitchFamily="34" charset="0"/>
              <a:buChar char="•"/>
              <a:defRPr/>
            </a:pPr>
            <a:r>
              <a:rPr lang="fr-CA" dirty="0" smtClean="0"/>
              <a:t>Centre</a:t>
            </a:r>
            <a:r>
              <a:rPr lang="fr-CA" baseline="0" dirty="0" smtClean="0"/>
              <a:t>s jeunesse : Loi de protection de la jeunesse, </a:t>
            </a:r>
            <a:r>
              <a:rPr lang="fr-CA" sz="1300" dirty="0"/>
              <a:t>la Loi sur le système de justice pénale pour les adolescents (LSJPA).</a:t>
            </a:r>
          </a:p>
          <a:p>
            <a:pPr marL="179268" indent="-179268">
              <a:buFont typeface="Arial" panose="020B0604020202020204" pitchFamily="34" charset="0"/>
              <a:buChar char="•"/>
            </a:pPr>
            <a:endParaRPr lang="fr-CA" dirty="0" smtClean="0"/>
          </a:p>
          <a:p>
            <a:pPr defTabSz="956097">
              <a:defRPr/>
            </a:pPr>
            <a:r>
              <a:rPr lang="fr-CA" b="1" baseline="0" dirty="0" smtClean="0"/>
              <a:t>Notes additionnelles : </a:t>
            </a:r>
            <a:r>
              <a:rPr lang="fr-CA" b="0" baseline="0" dirty="0" smtClean="0"/>
              <a:t>Manuel du participant, voir p.3</a:t>
            </a:r>
          </a:p>
          <a:p>
            <a:pPr defTabSz="956097">
              <a:defRPr/>
            </a:pPr>
            <a:endParaRPr lang="fr-CA" b="0" baseline="0" dirty="0" smtClean="0"/>
          </a:p>
          <a:p>
            <a:pPr defTabSz="956097">
              <a:defRPr/>
            </a:pPr>
            <a:r>
              <a:rPr lang="fr-CA" b="1" baseline="0" dirty="0" smtClean="0"/>
              <a:t>Information animation : </a:t>
            </a:r>
            <a:r>
              <a:rPr lang="fr-CA" b="0" baseline="0" dirty="0" smtClean="0"/>
              <a:t>6 temps, voir notes au formateur</a:t>
            </a:r>
          </a:p>
          <a:p>
            <a:endParaRPr lang="fr-CA" dirty="0" smtClean="0"/>
          </a:p>
          <a:p>
            <a:endParaRPr lang="fr-CA" dirty="0" smtClean="0"/>
          </a:p>
          <a:p>
            <a:r>
              <a:rPr lang="fr-CA" dirty="0" smtClean="0"/>
              <a:t>Note pour conception : parcours commun à tous</a:t>
            </a:r>
            <a:endParaRPr lang="fr-FR"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5</a:t>
            </a:fld>
            <a:endParaRPr lang="fr-CA" dirty="0"/>
          </a:p>
        </p:txBody>
      </p:sp>
      <p:sp>
        <p:nvSpPr>
          <p:cNvPr id="5" name="Espace réservé de la date 4"/>
          <p:cNvSpPr>
            <a:spLocks noGrp="1"/>
          </p:cNvSpPr>
          <p:nvPr>
            <p:ph type="dt" idx="11"/>
          </p:nvPr>
        </p:nvSpPr>
        <p:spPr/>
        <p:txBody>
          <a:bodyPr/>
          <a:lstStyle/>
          <a:p>
            <a:fld id="{D064B71F-64AE-4982-BF8A-A343357231E7}"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142945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Notes au formateur :</a:t>
            </a:r>
          </a:p>
          <a:p>
            <a:r>
              <a:rPr lang="fr-CA" b="0" dirty="0" smtClean="0"/>
              <a:t>Questions</a:t>
            </a:r>
            <a:r>
              <a:rPr lang="fr-CA" b="0" baseline="0" dirty="0" smtClean="0"/>
              <a:t> à poser pour introduction : </a:t>
            </a:r>
          </a:p>
          <a:p>
            <a:pPr marL="179268" indent="-179268">
              <a:buFontTx/>
              <a:buChar char="-"/>
            </a:pPr>
            <a:r>
              <a:rPr lang="fr-CA" b="0" baseline="0" dirty="0" smtClean="0"/>
              <a:t>Qu’est-ce que le partenariat dans vos mots ? Donnez des exemples de partenariat dans la vie de tous les jours ?</a:t>
            </a:r>
          </a:p>
          <a:p>
            <a:endParaRPr lang="fr-CA" b="0" baseline="0" dirty="0" smtClean="0"/>
          </a:p>
          <a:p>
            <a:r>
              <a:rPr lang="fr-CA" b="0" baseline="0" dirty="0" smtClean="0"/>
              <a:t>À mentionner dans la discussion : </a:t>
            </a:r>
          </a:p>
          <a:p>
            <a:pPr marL="179268" indent="-179268">
              <a:buFontTx/>
              <a:buChar char="-"/>
            </a:pPr>
            <a:r>
              <a:rPr lang="fr-CA" b="0" baseline="0" dirty="0" smtClean="0"/>
              <a:t>Reconnaissance de la valeur et de la complémentarité des savoirs respectifs ::</a:t>
            </a:r>
          </a:p>
          <a:p>
            <a:pPr marL="657316" lvl="1" indent="-179268">
              <a:buFontTx/>
              <a:buChar char="-"/>
            </a:pPr>
            <a:r>
              <a:rPr lang="fr-CA" b="0" baseline="0" dirty="0" smtClean="0"/>
              <a:t>Savoir expérientiel des usagers et de leurs proches relatifs à leur avec la maladie, aux impacts des traitements sur leur vie et aux difficultés liées à leur condition ou à leur situation psychosociale</a:t>
            </a:r>
          </a:p>
          <a:p>
            <a:pPr marL="657316" lvl="1" indent="-179268">
              <a:buFontTx/>
              <a:buChar char="-"/>
            </a:pPr>
            <a:r>
              <a:rPr lang="fr-CA" b="0" baseline="0" dirty="0" smtClean="0"/>
              <a:t>Savoirs cliniques et scientifiques des intervenants</a:t>
            </a:r>
          </a:p>
          <a:p>
            <a:pPr marL="657316" lvl="1" indent="-179268">
              <a:buFontTx/>
              <a:buChar char="-"/>
            </a:pPr>
            <a:r>
              <a:rPr lang="fr-CA" b="0" baseline="0" dirty="0" smtClean="0"/>
              <a:t>Connaissances et habiletés inhérentes à l’application de l’approche de partenariat </a:t>
            </a:r>
          </a:p>
          <a:p>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smtClean="0"/>
              <a:t>Notes additionnelles : </a:t>
            </a:r>
            <a:r>
              <a:rPr lang="fr-CA" b="0" baseline="0" dirty="0" smtClean="0"/>
              <a:t>Manuel du participant, voir p.9</a:t>
            </a:r>
          </a:p>
          <a:p>
            <a:r>
              <a:rPr lang="fr-CA" sz="1300" i="1" dirty="0" smtClean="0"/>
              <a:t>Objectifs </a:t>
            </a:r>
            <a:r>
              <a:rPr lang="fr-CA" sz="1300" i="1" dirty="0"/>
              <a:t>spécifiques :</a:t>
            </a:r>
          </a:p>
          <a:p>
            <a:r>
              <a:rPr lang="fr-CA" sz="1300" i="1" dirty="0"/>
              <a:t> En contexte de soins et de services : </a:t>
            </a:r>
          </a:p>
          <a:p>
            <a:r>
              <a:rPr lang="fr-CA" sz="1300" dirty="0"/>
              <a:t>- Améliorer la qualité, la pertinence et la sécurité des soins et des services.</a:t>
            </a:r>
          </a:p>
          <a:p>
            <a:r>
              <a:rPr lang="fr-CA" sz="1300" dirty="0"/>
              <a:t>- Améliorer l’expérience de soins et de services des usagers et de leurs proches.</a:t>
            </a:r>
          </a:p>
          <a:p>
            <a:r>
              <a:rPr lang="fr-CA" sz="1300" dirty="0"/>
              <a:t>- Améliorer l’expérience au travail pour les intervenants.</a:t>
            </a:r>
          </a:p>
          <a:p>
            <a:r>
              <a:rPr lang="fr-CA" sz="1300" dirty="0"/>
              <a:t>- Soutenir le développement des compétences et des attitudes facilitant l’exercice de </a:t>
            </a:r>
            <a:r>
              <a:rPr lang="fr-FR" sz="1300" dirty="0"/>
              <a:t>l’approche.</a:t>
            </a:r>
          </a:p>
          <a:p>
            <a:r>
              <a:rPr lang="fr-CA" sz="1300" dirty="0"/>
              <a:t>- Soutenir le développement d’une relation entre les usagers, les proches et les intervenants au sein de laquelle l’usager est considéré comme un partenaire et son </a:t>
            </a:r>
            <a:r>
              <a:rPr lang="fr-FR" sz="1300" dirty="0"/>
              <a:t>savoir est reconnu.</a:t>
            </a:r>
          </a:p>
          <a:p>
            <a:r>
              <a:rPr lang="fr-CA" sz="1300" dirty="0"/>
              <a:t>- Favoriser l’autonomie ainsi que la prise de décision pour les usagers et leurs proches à partir de choix qui prennent en compte leurs besoins et leurs valeurs.</a:t>
            </a:r>
          </a:p>
          <a:p>
            <a:endParaRPr lang="fr-CA" sz="1300" dirty="0"/>
          </a:p>
          <a:p>
            <a:r>
              <a:rPr lang="fr-CA" sz="1300" i="1" dirty="0"/>
              <a:t>En contexte d’organisation des soins et des services et de gouvernance</a:t>
            </a:r>
          </a:p>
          <a:p>
            <a:r>
              <a:rPr lang="fr-CA" sz="1300" dirty="0"/>
              <a:t>- Développer une culture de partenariat et mobiliser les divers acteurs du système de santé et de services sociaux et leurs partenaires.</a:t>
            </a:r>
          </a:p>
          <a:p>
            <a:r>
              <a:rPr lang="fr-CA" sz="1300" dirty="0"/>
              <a:t>- Améliorer la qualité de l’expérience au travail pour les divers acteurs du système.</a:t>
            </a:r>
          </a:p>
          <a:p>
            <a:r>
              <a:rPr lang="fr-CA" sz="1300" dirty="0"/>
              <a:t>- Soutenir le développement des compétences et des attitudes facilitant la mise en œuvre de l’approche de partenariat dans les différents contextes.</a:t>
            </a:r>
          </a:p>
          <a:p>
            <a:endParaRPr lang="fr-CA" sz="1300" dirty="0"/>
          </a:p>
          <a:p>
            <a:r>
              <a:rPr lang="fr-CA" b="1" baseline="0" dirty="0" smtClean="0"/>
              <a:t>Information animation : </a:t>
            </a:r>
            <a:r>
              <a:rPr lang="fr-CA" dirty="0" smtClean="0"/>
              <a:t>N/A</a:t>
            </a:r>
            <a:endParaRPr lang="fr-CA" baseline="0" dirty="0" smtClean="0"/>
          </a:p>
          <a:p>
            <a:r>
              <a:rPr lang="fr-CA" dirty="0" smtClean="0"/>
              <a:t>Note pour conception</a:t>
            </a:r>
            <a:r>
              <a:rPr lang="fr-CA" baseline="0" dirty="0" smtClean="0"/>
              <a:t> </a:t>
            </a:r>
            <a:r>
              <a:rPr lang="fr-CA" dirty="0" smtClean="0"/>
              <a:t>: parcours commun à tous</a:t>
            </a:r>
            <a:endParaRPr lang="fr-FR" dirty="0" smtClean="0"/>
          </a:p>
          <a:p>
            <a:endParaRPr lang="fr-CA" b="1" baseline="0" dirty="0" smtClean="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16</a:t>
            </a:fld>
            <a:endParaRPr lang="fr-CA" dirty="0"/>
          </a:p>
        </p:txBody>
      </p:sp>
    </p:spTree>
    <p:extLst>
      <p:ext uri="{BB962C8B-B14F-4D97-AF65-F5344CB8AC3E}">
        <p14:creationId xmlns:p14="http://schemas.microsoft.com/office/powerpoint/2010/main" val="382011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Notes au formateur :</a:t>
            </a:r>
          </a:p>
          <a:p>
            <a:endParaRPr lang="fr-CA" b="1" dirty="0" smtClean="0"/>
          </a:p>
          <a:p>
            <a:pPr defTabSz="956097">
              <a:defRPr/>
            </a:pPr>
            <a:r>
              <a:rPr lang="fr-CA" b="0" i="1" u="sng" dirty="0" smtClean="0"/>
              <a:t>Fonctions légales visées : </a:t>
            </a:r>
            <a:r>
              <a:rPr lang="fr-CA" b="0" dirty="0" smtClean="0"/>
              <a:t>Renseigner</a:t>
            </a:r>
            <a:r>
              <a:rPr lang="fr-CA" b="0" baseline="0" dirty="0" smtClean="0"/>
              <a:t> et promouvoir l’amélioration de la qualité et évaluer le degré de satisfaction des usagers</a:t>
            </a:r>
          </a:p>
          <a:p>
            <a:pPr defTabSz="956097">
              <a:defRPr/>
            </a:pPr>
            <a:r>
              <a:rPr lang="fr-CA" sz="1300" i="1" u="sng" dirty="0"/>
              <a:t>Responsabilités légales du CUCI : </a:t>
            </a:r>
            <a:r>
              <a:rPr lang="fr-CA" sz="1300" dirty="0"/>
              <a:t>Représenter les CUC et les CR ; coordonner les actions des CUC et des CR, harmoniser les pratiques</a:t>
            </a:r>
          </a:p>
          <a:p>
            <a:endParaRPr lang="fr-CA" b="0" dirty="0" smtClean="0"/>
          </a:p>
          <a:p>
            <a:r>
              <a:rPr lang="fr-CA" b="0" i="1" u="sng" dirty="0" smtClean="0"/>
              <a:t>L’apport du Comité : </a:t>
            </a:r>
            <a:r>
              <a:rPr lang="fr-CA" sz="1300" dirty="0"/>
              <a:t>À titre de représentants des usagers et de par leurs fonctions, </a:t>
            </a:r>
            <a:r>
              <a:rPr lang="fr-CA" sz="1300" u="sng" dirty="0"/>
              <a:t>les CU constituent des interlocuteurs de premier niveau au sein des établissements</a:t>
            </a:r>
            <a:r>
              <a:rPr lang="fr-CA" sz="1300" dirty="0"/>
              <a:t>. En effet, leur </a:t>
            </a:r>
            <a:r>
              <a:rPr lang="fr-CA" sz="1300" u="sng" dirty="0"/>
              <a:t>connaissance de l’organisation</a:t>
            </a:r>
            <a:r>
              <a:rPr lang="fr-CA" sz="1300" dirty="0"/>
              <a:t>, ainsi que </a:t>
            </a:r>
            <a:r>
              <a:rPr lang="fr-CA" sz="1300" u="sng" dirty="0"/>
              <a:t>la qualité de leurs relations, développées à la fois avec les usagers, leurs proches et les différents acteurs de l’établissement, </a:t>
            </a:r>
            <a:r>
              <a:rPr lang="fr-CA" sz="1300" dirty="0"/>
              <a:t>devraient les amener à être des promoteurs de l’approche de partenariat ainsi que des partenaires privilégiés en contexte d’organisation des</a:t>
            </a:r>
          </a:p>
          <a:p>
            <a:r>
              <a:rPr lang="fr-CA" sz="1300" dirty="0"/>
              <a:t>soins et des services et de gouvernance. Ils devraient valoriser la reconnaissance et l’importance du savoir expérientiel des usagers et de leurs proches au sein de l’établissement et contribuer, lorsque c’est à propos, à l’identification et à la présence d’usagers ou de proches partenaires au sein de travaux, comités ou instances.</a:t>
            </a:r>
            <a:endParaRPr lang="fr-CA" b="0" dirty="0" smtClean="0"/>
          </a:p>
          <a:p>
            <a:endParaRPr lang="fr-CA" b="1" dirty="0" smtClean="0"/>
          </a:p>
          <a:p>
            <a:endParaRPr lang="fr-CA" b="1" dirty="0" smtClean="0"/>
          </a:p>
          <a:p>
            <a:r>
              <a:rPr lang="fr-CA" b="1" dirty="0" smtClean="0"/>
              <a:t>Notes additionnelles</a:t>
            </a:r>
            <a:r>
              <a:rPr lang="fr-CA" b="1" baseline="0" dirty="0" smtClean="0"/>
              <a:t> : </a:t>
            </a:r>
          </a:p>
          <a:p>
            <a:endParaRPr lang="fr-CA" b="1" baseline="0" dirty="0" smtClean="0"/>
          </a:p>
          <a:p>
            <a:r>
              <a:rPr lang="fr-CA" b="1" baseline="0" dirty="0" smtClean="0"/>
              <a:t>Information animation : </a:t>
            </a:r>
            <a:r>
              <a:rPr lang="fr-CA" dirty="0" smtClean="0"/>
              <a:t>N/A</a:t>
            </a:r>
            <a:endParaRPr lang="fr-CA" baseline="0" dirty="0" smtClean="0"/>
          </a:p>
          <a:p>
            <a:r>
              <a:rPr lang="fr-CA" dirty="0" smtClean="0"/>
              <a:t>Note pour conception</a:t>
            </a:r>
            <a:r>
              <a:rPr lang="fr-CA" baseline="0" dirty="0" smtClean="0"/>
              <a:t> </a:t>
            </a:r>
            <a:r>
              <a:rPr lang="fr-CA" dirty="0" smtClean="0"/>
              <a:t>: parcours commun à tous</a:t>
            </a:r>
            <a:endParaRPr lang="fr-FR" dirty="0" smtClean="0"/>
          </a:p>
          <a:p>
            <a:endParaRPr lang="fr-CA" b="1" baseline="0" dirty="0" smtClean="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17</a:t>
            </a:fld>
            <a:endParaRPr lang="fr-CA" dirty="0"/>
          </a:p>
        </p:txBody>
      </p:sp>
    </p:spTree>
    <p:extLst>
      <p:ext uri="{BB962C8B-B14F-4D97-AF65-F5344CB8AC3E}">
        <p14:creationId xmlns:p14="http://schemas.microsoft.com/office/powerpoint/2010/main" val="27093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Notes au formateur</a:t>
            </a:r>
            <a:r>
              <a:rPr lang="fr-CA" b="1" baseline="0" dirty="0" smtClean="0"/>
              <a:t> : </a:t>
            </a:r>
          </a:p>
          <a:p>
            <a:pPr defTabSz="956097">
              <a:defRPr/>
            </a:pPr>
            <a:r>
              <a:rPr lang="fr-CA" baseline="0" dirty="0" smtClean="0"/>
              <a:t>*Animation en 3 temps*</a:t>
            </a:r>
            <a:endParaRPr lang="fr-CA" dirty="0" smtClean="0"/>
          </a:p>
          <a:p>
            <a:r>
              <a:rPr lang="fr-CA" dirty="0" smtClean="0"/>
              <a:t>Position de départ :  </a:t>
            </a:r>
          </a:p>
          <a:p>
            <a:pPr marL="179268" indent="-179268">
              <a:buFont typeface="Arial" panose="020B0604020202020204" pitchFamily="34" charset="0"/>
              <a:buChar char="•"/>
            </a:pPr>
            <a:r>
              <a:rPr lang="fr-CA" dirty="0" smtClean="0"/>
              <a:t>CA de l’établissement du Centre Intégré</a:t>
            </a:r>
            <a:r>
              <a:rPr lang="fr-CA" baseline="0" dirty="0" smtClean="0"/>
              <a:t> : </a:t>
            </a:r>
            <a:r>
              <a:rPr lang="fr-CA" dirty="0" smtClean="0"/>
              <a:t>Faire le lien avec la</a:t>
            </a:r>
            <a:r>
              <a:rPr lang="fr-CA" baseline="0" dirty="0" smtClean="0"/>
              <a:t> loi 10, création des CIUSSS et CISSS ; </a:t>
            </a:r>
          </a:p>
          <a:p>
            <a:pPr marL="179268" indent="-179268">
              <a:buFont typeface="Arial" panose="020B0604020202020204" pitchFamily="34" charset="0"/>
              <a:buChar char="•"/>
            </a:pPr>
            <a:r>
              <a:rPr lang="fr-CA" baseline="0" dirty="0" smtClean="0"/>
              <a:t>CUCI : </a:t>
            </a:r>
            <a:r>
              <a:rPr lang="fr-CA" dirty="0" smtClean="0"/>
              <a:t>1 CUCI par CISSS ou CIUSSS</a:t>
            </a:r>
            <a:r>
              <a:rPr lang="fr-CA" baseline="0" dirty="0" smtClean="0"/>
              <a:t> ; rôles de coordination des Comités sous son égide ; </a:t>
            </a:r>
          </a:p>
          <a:p>
            <a:pPr marL="179268" indent="-179268">
              <a:buFont typeface="Arial" panose="020B0604020202020204" pitchFamily="34" charset="0"/>
              <a:buChar char="•"/>
            </a:pPr>
            <a:r>
              <a:rPr lang="fr-CA" baseline="0" dirty="0" smtClean="0"/>
              <a:t>CUC : 1 CUC peut traiter avec des usagers aux profils différents : Ex. CUC représente des usagers provenant d’anciens CUC et des usagers provenant de CH</a:t>
            </a:r>
          </a:p>
          <a:p>
            <a:endParaRPr lang="fr-CA" dirty="0" smtClean="0"/>
          </a:p>
          <a:p>
            <a:r>
              <a:rPr lang="fr-CA" baseline="0" dirty="0" smtClean="0"/>
              <a:t>1</a:t>
            </a:r>
            <a:r>
              <a:rPr lang="fr-CA" baseline="30000" dirty="0" smtClean="0"/>
              <a:t>e</a:t>
            </a:r>
            <a:r>
              <a:rPr lang="fr-CA" dirty="0" smtClean="0"/>
              <a:t> animation :</a:t>
            </a:r>
          </a:p>
          <a:p>
            <a:pPr marL="179268" indent="-179268">
              <a:buFont typeface="Arial" panose="020B0604020202020204" pitchFamily="34" charset="0"/>
              <a:buChar char="•"/>
            </a:pPr>
            <a:r>
              <a:rPr lang="fr-CA" dirty="0" smtClean="0"/>
              <a:t>Autres</a:t>
            </a:r>
            <a:r>
              <a:rPr lang="fr-CA" baseline="0" dirty="0" smtClean="0"/>
              <a:t> CU : Comités sous la responsabilité du CUCI, s’occupant de cas de clientèles particulières</a:t>
            </a:r>
          </a:p>
          <a:p>
            <a:pPr marL="179268" indent="-179268">
              <a:buFont typeface="Arial" panose="020B0604020202020204" pitchFamily="34" charset="0"/>
              <a:buChar char="•"/>
            </a:pPr>
            <a:endParaRPr lang="fr-CA" baseline="0" dirty="0" smtClean="0"/>
          </a:p>
          <a:p>
            <a:r>
              <a:rPr lang="fr-CA" baseline="0" dirty="0" smtClean="0"/>
              <a:t>2</a:t>
            </a:r>
            <a:r>
              <a:rPr lang="fr-CA" baseline="30000" dirty="0" smtClean="0"/>
              <a:t>e</a:t>
            </a:r>
            <a:r>
              <a:rPr lang="fr-CA" baseline="0" dirty="0" smtClean="0"/>
              <a:t> animation : </a:t>
            </a:r>
          </a:p>
          <a:p>
            <a:pPr marL="179268" indent="-179268">
              <a:buFont typeface="Arial" panose="020B0604020202020204" pitchFamily="34" charset="0"/>
              <a:buChar char="•"/>
            </a:pPr>
            <a:r>
              <a:rPr lang="fr-CA" baseline="0" dirty="0" smtClean="0"/>
              <a:t>CR : Lorsque 10 usagers ou plus sont hébergés pour une durée de plus de 6 mois, un CR doit être mis en place. Ex. Comités de CHSLD ; comités en CJ. </a:t>
            </a:r>
          </a:p>
          <a:p>
            <a:pPr marL="179268" indent="-179268">
              <a:buFont typeface="Arial" panose="020B0604020202020204" pitchFamily="34" charset="0"/>
              <a:buChar char="•"/>
            </a:pPr>
            <a:r>
              <a:rPr lang="fr-CA" baseline="0" dirty="0" smtClean="0"/>
              <a:t>D’autres alternatives existent concernant la mise en place ou non d’un Comité de Résidents, ils seront étudiés lorsque nous traiterons les fonctions des Comités</a:t>
            </a:r>
          </a:p>
          <a:p>
            <a:endParaRPr lang="fr-CA" dirty="0" smtClean="0"/>
          </a:p>
          <a:p>
            <a:r>
              <a:rPr lang="fr-CA" dirty="0" smtClean="0"/>
              <a:t>À</a:t>
            </a:r>
            <a:r>
              <a:rPr lang="fr-CA" baseline="0" dirty="0" smtClean="0"/>
              <a:t> noter que la dénomination CUC n’est pas utilisée dans les communications usuelles, les CUC sont considérés comme des CU.</a:t>
            </a:r>
            <a:endParaRPr lang="fr-CA" dirty="0" smtClean="0"/>
          </a:p>
          <a:p>
            <a:pPr defTabSz="956097">
              <a:defRPr/>
            </a:pPr>
            <a:endParaRPr lang="fr-CA" b="1" dirty="0" smtClean="0"/>
          </a:p>
          <a:p>
            <a:pPr defTabSz="956097">
              <a:defRPr/>
            </a:pPr>
            <a:r>
              <a:rPr lang="fr-CA" b="1" dirty="0" smtClean="0"/>
              <a:t>Notes</a:t>
            </a:r>
            <a:r>
              <a:rPr lang="fr-CA" b="1" baseline="0" dirty="0" smtClean="0"/>
              <a:t> additionnelles :</a:t>
            </a:r>
            <a:endParaRPr lang="fr-CA" baseline="0" dirty="0" smtClean="0"/>
          </a:p>
          <a:p>
            <a:endParaRPr lang="fr-CA" b="1" baseline="0" dirty="0" smtClean="0"/>
          </a:p>
          <a:p>
            <a:r>
              <a:rPr lang="fr-CA" b="1" baseline="0" dirty="0" smtClean="0"/>
              <a:t>Information animation : </a:t>
            </a:r>
            <a:r>
              <a:rPr lang="fr-CA" b="0" baseline="0" dirty="0" smtClean="0"/>
              <a:t>3 temps, voir notes au formateur </a:t>
            </a:r>
            <a:endParaRPr lang="fr-CA" b="0" dirty="0" smtClean="0"/>
          </a:p>
          <a:p>
            <a:endParaRPr lang="fr-CA" dirty="0" smtClean="0"/>
          </a:p>
          <a:p>
            <a:r>
              <a:rPr lang="fr-CA" dirty="0" smtClean="0"/>
              <a:t>Note pour conception : parcours CU-CI</a:t>
            </a:r>
          </a:p>
          <a:p>
            <a:r>
              <a:rPr lang="fr-CA" dirty="0" smtClean="0"/>
              <a:t>Note pour conception : parcours CR-CI</a:t>
            </a:r>
          </a:p>
          <a:p>
            <a:endParaRPr lang="fr-CA" baseline="0" dirty="0" smtClean="0"/>
          </a:p>
          <a:p>
            <a:endParaRPr lang="fr-CA" baseline="0" dirty="0" smtClean="0"/>
          </a:p>
          <a:p>
            <a:endParaRPr lang="fr-CA" dirty="0" smtClean="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6</a:t>
            </a:fld>
            <a:endParaRPr lang="fr-CA" dirty="0"/>
          </a:p>
        </p:txBody>
      </p:sp>
      <p:sp>
        <p:nvSpPr>
          <p:cNvPr id="5" name="Espace réservé de la date 4"/>
          <p:cNvSpPr>
            <a:spLocks noGrp="1"/>
          </p:cNvSpPr>
          <p:nvPr>
            <p:ph type="dt" idx="11"/>
          </p:nvPr>
        </p:nvSpPr>
        <p:spPr/>
        <p:txBody>
          <a:bodyPr/>
          <a:lstStyle/>
          <a:p>
            <a:fld id="{31E543C0-902B-40BC-A33E-332E55AD6486}"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9317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Notes au formateur</a:t>
            </a:r>
            <a:r>
              <a:rPr lang="fr-CA" b="1" baseline="0" dirty="0" smtClean="0"/>
              <a:t> : </a:t>
            </a:r>
          </a:p>
          <a:p>
            <a:pPr defTabSz="956097">
              <a:defRPr/>
            </a:pPr>
            <a:r>
              <a:rPr lang="fr-CA" baseline="0" dirty="0" smtClean="0"/>
              <a:t>*Animation en 2 temps*</a:t>
            </a:r>
          </a:p>
          <a:p>
            <a:pPr defTabSz="956097">
              <a:defRPr/>
            </a:pPr>
            <a:r>
              <a:rPr lang="fr-CA" dirty="0" smtClean="0"/>
              <a:t>Position</a:t>
            </a:r>
            <a:r>
              <a:rPr lang="fr-CA" baseline="0" dirty="0" smtClean="0"/>
              <a:t> de départ </a:t>
            </a:r>
            <a:r>
              <a:rPr lang="fr-CA" dirty="0" smtClean="0"/>
              <a:t>: affichage</a:t>
            </a:r>
            <a:r>
              <a:rPr lang="fr-CA" baseline="0" dirty="0" smtClean="0"/>
              <a:t> de la question</a:t>
            </a:r>
            <a:endParaRPr lang="fr-CA" dirty="0" smtClean="0"/>
          </a:p>
          <a:p>
            <a:r>
              <a:rPr lang="fr-CA" dirty="0" smtClean="0"/>
              <a:t>1- Préalablement</a:t>
            </a:r>
            <a:r>
              <a:rPr lang="fr-CA" baseline="0" dirty="0" smtClean="0"/>
              <a:t> à la question, demandez à un participant de définir dans ses propres mots un usager. </a:t>
            </a:r>
          </a:p>
          <a:p>
            <a:endParaRPr lang="fr-CA" baseline="0" dirty="0" smtClean="0"/>
          </a:p>
          <a:p>
            <a:r>
              <a:rPr lang="fr-CA" baseline="0" dirty="0" smtClean="0"/>
              <a:t>Définition selon la LSSSS : </a:t>
            </a:r>
            <a:r>
              <a:rPr lang="fr-CA" sz="1300" dirty="0"/>
              <a:t>un usager est une personne physique qui a, ou qui a eu, recours aux services de santé ou aux services sociaux donnés par un établissement du RSSS du Québec. La notion d’usager doit s’interpréter en rapport avec l’admission, l’enregistrement ou l’inscription de l’usager et de ses proches recevant des services. Ainsi, dans la mesure où la personne concernée peut établir qu’elle a reçu un service de l’établissement, elle est considérée comme un usager. Il n’y a aucune restriction quant à la nature, à la fréquence ou à la continuité du service reçu par l’usager ou ses proches. </a:t>
            </a:r>
            <a:endParaRPr lang="fr-CA" baseline="0" dirty="0" smtClean="0"/>
          </a:p>
          <a:p>
            <a:endParaRPr lang="fr-CA" dirty="0" smtClean="0"/>
          </a:p>
          <a:p>
            <a:r>
              <a:rPr lang="fr-CA" baseline="0" dirty="0" smtClean="0"/>
              <a:t>1</a:t>
            </a:r>
            <a:r>
              <a:rPr lang="fr-CA" baseline="30000" dirty="0" smtClean="0"/>
              <a:t>e</a:t>
            </a:r>
            <a:r>
              <a:rPr lang="fr-CA" dirty="0" smtClean="0"/>
              <a:t> animation : </a:t>
            </a:r>
          </a:p>
          <a:p>
            <a:r>
              <a:rPr lang="fr-CA" dirty="0" smtClean="0"/>
              <a:t>2- Poser la question dans l’acétate aux</a:t>
            </a:r>
            <a:r>
              <a:rPr lang="fr-CA" baseline="0" dirty="0" smtClean="0"/>
              <a:t> participants. Faire la distinction entre le Comité des usagers et le comité de Résidents. Donner deux exemples de Comités des Usagers et de Résidents </a:t>
            </a:r>
          </a:p>
          <a:p>
            <a:endParaRPr lang="fr-CA" dirty="0" smtClean="0"/>
          </a:p>
          <a:p>
            <a:r>
              <a:rPr lang="fr-CA" b="1" dirty="0" smtClean="0"/>
              <a:t>Notes</a:t>
            </a:r>
            <a:r>
              <a:rPr lang="fr-CA" b="1" baseline="0" dirty="0" smtClean="0"/>
              <a:t> additionnelles : </a:t>
            </a:r>
            <a:endParaRPr lang="fr-CA" b="1" dirty="0" smtClean="0"/>
          </a:p>
          <a:p>
            <a:r>
              <a:rPr lang="fr-CA" dirty="0" smtClean="0"/>
              <a:t>Lignes directrices guidant</a:t>
            </a:r>
            <a:r>
              <a:rPr lang="fr-CA" baseline="0" dirty="0" smtClean="0"/>
              <a:t> la gestion et la prestation des services de santé et des services sociaux : </a:t>
            </a:r>
            <a:endParaRPr lang="fr-CA" dirty="0" smtClean="0"/>
          </a:p>
          <a:p>
            <a:endParaRPr lang="fr-CA" dirty="0" smtClean="0"/>
          </a:p>
          <a:p>
            <a:pPr>
              <a:spcAft>
                <a:spcPts val="1268"/>
              </a:spcAft>
            </a:pPr>
            <a:r>
              <a:rPr lang="fr-CA" dirty="0" smtClean="0">
                <a:solidFill>
                  <a:srgbClr val="000000"/>
                </a:solidFill>
              </a:rPr>
              <a:t>«</a:t>
            </a:r>
            <a:r>
              <a:rPr lang="fr-CA" b="1" dirty="0" smtClean="0">
                <a:solidFill>
                  <a:srgbClr val="000000"/>
                </a:solidFill>
              </a:rPr>
              <a:t> 1°</a:t>
            </a:r>
            <a:r>
              <a:rPr lang="fr-CA" dirty="0" smtClean="0">
                <a:solidFill>
                  <a:srgbClr val="000000"/>
                </a:solidFill>
              </a:rPr>
              <a:t> la raison d’être des services est la personne qui les requiert ; </a:t>
            </a:r>
          </a:p>
          <a:p>
            <a:pPr>
              <a:spcAft>
                <a:spcPts val="1268"/>
              </a:spcAft>
            </a:pPr>
            <a:r>
              <a:rPr lang="fr-CA" b="1" dirty="0" smtClean="0">
                <a:solidFill>
                  <a:srgbClr val="000000"/>
                </a:solidFill>
              </a:rPr>
              <a:t>2° </a:t>
            </a:r>
            <a:r>
              <a:rPr lang="fr-CA" dirty="0" smtClean="0">
                <a:solidFill>
                  <a:srgbClr val="000000"/>
                </a:solidFill>
              </a:rPr>
              <a:t>le respect de l’usager et la reconnaissance de ses droits et libertés doivent inspirer les gestes posés à son endroit ; </a:t>
            </a:r>
          </a:p>
          <a:p>
            <a:pPr>
              <a:spcAft>
                <a:spcPts val="1268"/>
              </a:spcAft>
            </a:pPr>
            <a:r>
              <a:rPr lang="fr-CA" b="1" dirty="0" smtClean="0">
                <a:solidFill>
                  <a:srgbClr val="000000"/>
                </a:solidFill>
              </a:rPr>
              <a:t>3° </a:t>
            </a:r>
            <a:r>
              <a:rPr lang="fr-CA" dirty="0" smtClean="0">
                <a:solidFill>
                  <a:srgbClr val="000000"/>
                </a:solidFill>
              </a:rPr>
              <a:t>l’usager doit, dans toute intervention, être traité avec courtoisie, équité et compréhension, dans le respect de sa dignité, de son autonomie, de ses besoins et de sa sécurité ; </a:t>
            </a:r>
          </a:p>
          <a:p>
            <a:pPr>
              <a:spcAft>
                <a:spcPts val="1268"/>
              </a:spcAft>
            </a:pPr>
            <a:r>
              <a:rPr lang="fr-CA" b="1" dirty="0" smtClean="0">
                <a:solidFill>
                  <a:srgbClr val="000000"/>
                </a:solidFill>
              </a:rPr>
              <a:t>4° </a:t>
            </a:r>
            <a:r>
              <a:rPr lang="fr-CA" dirty="0" smtClean="0">
                <a:solidFill>
                  <a:srgbClr val="000000"/>
                </a:solidFill>
              </a:rPr>
              <a:t>l’usager doit, autant que possible, participer aux soins et aux services le concernant ; </a:t>
            </a:r>
          </a:p>
          <a:p>
            <a:pPr>
              <a:spcAft>
                <a:spcPts val="1268"/>
              </a:spcAft>
            </a:pPr>
            <a:r>
              <a:rPr lang="fr-CA" b="1" dirty="0" smtClean="0">
                <a:solidFill>
                  <a:srgbClr val="000000"/>
                </a:solidFill>
              </a:rPr>
              <a:t>5° </a:t>
            </a:r>
            <a:r>
              <a:rPr lang="fr-CA" dirty="0" smtClean="0">
                <a:solidFill>
                  <a:srgbClr val="000000"/>
                </a:solidFill>
              </a:rPr>
              <a:t>l’usager doit, par une information adéquate, être incité à utiliser les services de façon judicieuse »</a:t>
            </a:r>
            <a:endParaRPr lang="fr-FR" dirty="0" smtClean="0">
              <a:solidFill>
                <a:srgbClr val="000000"/>
              </a:solidFill>
            </a:endParaRPr>
          </a:p>
          <a:p>
            <a:endParaRPr lang="fr-CA" b="0" baseline="0" dirty="0" smtClean="0"/>
          </a:p>
          <a:p>
            <a:pPr defTabSz="956097">
              <a:defRPr/>
            </a:pPr>
            <a:r>
              <a:rPr lang="fr-CA" b="1" baseline="0" dirty="0" smtClean="0"/>
              <a:t>Information animation :</a:t>
            </a:r>
            <a:r>
              <a:rPr lang="fr-CA" b="0" baseline="0" dirty="0" smtClean="0"/>
              <a:t> 2 temps, voir notes au formateur</a:t>
            </a:r>
          </a:p>
          <a:p>
            <a:endParaRPr lang="fr-CA" dirty="0" smtClean="0"/>
          </a:p>
          <a:p>
            <a:r>
              <a:rPr lang="fr-CA" dirty="0" smtClean="0"/>
              <a:t>Note pour conception : parcours commun à tous</a:t>
            </a:r>
          </a:p>
          <a:p>
            <a:endParaRPr lang="fr-CA" baseline="0" dirty="0" smtClean="0"/>
          </a:p>
          <a:p>
            <a:endParaRPr lang="fr-CA" dirty="0" smtClean="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7</a:t>
            </a:fld>
            <a:endParaRPr lang="fr-CA" dirty="0"/>
          </a:p>
        </p:txBody>
      </p:sp>
      <p:sp>
        <p:nvSpPr>
          <p:cNvPr id="5" name="Espace réservé de la date 4"/>
          <p:cNvSpPr>
            <a:spLocks noGrp="1"/>
          </p:cNvSpPr>
          <p:nvPr>
            <p:ph type="dt" idx="11"/>
          </p:nvPr>
        </p:nvSpPr>
        <p:spPr/>
        <p:txBody>
          <a:bodyPr/>
          <a:lstStyle/>
          <a:p>
            <a:fld id="{31E543C0-902B-40BC-A33E-332E55AD6486}"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391222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9</a:t>
            </a:fld>
            <a:endParaRPr lang="fr-CA"/>
          </a:p>
        </p:txBody>
      </p:sp>
    </p:spTree>
    <p:extLst>
      <p:ext uri="{BB962C8B-B14F-4D97-AF65-F5344CB8AC3E}">
        <p14:creationId xmlns:p14="http://schemas.microsoft.com/office/powerpoint/2010/main" val="368400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613">
              <a:defRPr/>
            </a:pPr>
            <a:r>
              <a:rPr lang="fr-CA" b="1" dirty="0" smtClean="0"/>
              <a:t>Notes au formateur</a:t>
            </a:r>
            <a:r>
              <a:rPr lang="fr-CA" b="1" baseline="0" dirty="0" smtClean="0"/>
              <a:t> : </a:t>
            </a:r>
            <a:endParaRPr lang="fr-CA" dirty="0" smtClean="0"/>
          </a:p>
          <a:p>
            <a:r>
              <a:rPr lang="fr-CA" dirty="0" smtClean="0"/>
              <a:t>Présentation à l’oral de</a:t>
            </a:r>
            <a:r>
              <a:rPr lang="fr-CA" baseline="0" dirty="0" smtClean="0"/>
              <a:t> chacun des points (brève définition + exemple pertinent dans la réalité du Comité) </a:t>
            </a:r>
          </a:p>
          <a:p>
            <a:endParaRPr lang="fr-CA" baseline="0" dirty="0" smtClean="0"/>
          </a:p>
          <a:p>
            <a:pPr marL="179268" indent="-179268">
              <a:buFont typeface="Arial" panose="020B0604020202020204" pitchFamily="34" charset="0"/>
              <a:buChar char="•"/>
            </a:pPr>
            <a:r>
              <a:rPr lang="fr-CA" b="0" i="1" u="sng" dirty="0" smtClean="0">
                <a:solidFill>
                  <a:srgbClr val="FF0000"/>
                </a:solidFill>
              </a:rPr>
              <a:t>L’intérêt </a:t>
            </a:r>
            <a:r>
              <a:rPr lang="fr-CA" b="0" i="1" u="sng" dirty="0">
                <a:solidFill>
                  <a:srgbClr val="FF0000"/>
                </a:solidFill>
              </a:rPr>
              <a:t>des usagers </a:t>
            </a:r>
            <a:r>
              <a:rPr lang="fr-CA" dirty="0"/>
              <a:t>doit motiver toutes les décisions ou les actions des </a:t>
            </a:r>
            <a:r>
              <a:rPr lang="fr-CA" dirty="0" smtClean="0"/>
              <a:t>Comités ; </a:t>
            </a:r>
            <a:endParaRPr lang="fr-CA" dirty="0"/>
          </a:p>
          <a:p>
            <a:endParaRPr lang="fr-FR" dirty="0"/>
          </a:p>
          <a:p>
            <a:r>
              <a:rPr lang="fr-CA" dirty="0"/>
              <a:t>• </a:t>
            </a:r>
            <a:r>
              <a:rPr lang="fr-CA" b="0" i="1" u="sng" dirty="0"/>
              <a:t>La représentativité </a:t>
            </a:r>
            <a:r>
              <a:rPr lang="fr-CA" dirty="0"/>
              <a:t>de tous les usagers de l’établissement, sans aucune discrimination à l’égard de la race, du sexe, de l’âge, de la religion, de la langue, de la condition clinique, du handicap, de la situation géographique, etc., est fondamentale pour le respect de l’ensemble des usagers de l’établissement, qu’ils soient hébergés ou </a:t>
            </a:r>
            <a:r>
              <a:rPr lang="fr-CA" dirty="0" smtClean="0"/>
              <a:t>non ; </a:t>
            </a:r>
            <a:endParaRPr lang="fr-CA" dirty="0"/>
          </a:p>
          <a:p>
            <a:endParaRPr lang="fr-FR" dirty="0"/>
          </a:p>
          <a:p>
            <a:r>
              <a:rPr lang="fr-CA" b="0" i="1" u="sng" dirty="0"/>
              <a:t>• Le respect et la collaboration</a:t>
            </a:r>
            <a:r>
              <a:rPr lang="fr-CA" dirty="0"/>
              <a:t>, basés sur la confiance mutuelle entre les membres des Comités, la direction de l’établissement et tous les autres intervenants, sont indispensables à l’émergence d’une action concertée et </a:t>
            </a:r>
            <a:r>
              <a:rPr lang="fr-CA" dirty="0" smtClean="0"/>
              <a:t>efficace ; </a:t>
            </a:r>
            <a:endParaRPr lang="fr-CA" dirty="0"/>
          </a:p>
          <a:p>
            <a:endParaRPr lang="fr-FR" dirty="0"/>
          </a:p>
          <a:p>
            <a:r>
              <a:rPr lang="fr-CA" dirty="0"/>
              <a:t>•</a:t>
            </a:r>
            <a:r>
              <a:rPr lang="fr-CA" b="0" i="1" u="sng" dirty="0"/>
              <a:t> L’autonomie </a:t>
            </a:r>
            <a:r>
              <a:rPr lang="fr-CA" dirty="0"/>
              <a:t>des Comités est essentielle à l’exercice de leur mandat et de leurs fonctions. Celle-ci exige une certaine </a:t>
            </a:r>
            <a:r>
              <a:rPr lang="fr-CA" dirty="0" smtClean="0"/>
              <a:t>indépendance. </a:t>
            </a:r>
            <a:r>
              <a:rPr lang="fr-CA" dirty="0"/>
              <a:t>Les Comités déterminent leurs objectifs et leurs priorités d’action, tout en respectant les limites légales et les règles de fonctionnement de leur établissement. Cette autonomie n’est donc pas absolue, puisqu’elle s’exerce à l’intérieur de l’établissement seulement et dans le cadre des fonctions qui leur sont confiées par la LSSSS. Elle ne saurait ainsi permettre aux Comités d’outrepasser leur </a:t>
            </a:r>
            <a:r>
              <a:rPr lang="fr-CA" dirty="0" smtClean="0"/>
              <a:t>mandat ; </a:t>
            </a:r>
            <a:endParaRPr lang="fr-CA" dirty="0"/>
          </a:p>
          <a:p>
            <a:endParaRPr lang="fr-FR" dirty="0"/>
          </a:p>
          <a:p>
            <a:r>
              <a:rPr lang="fr-CA" b="0" i="1" u="sng" dirty="0"/>
              <a:t>• L’imputabilité </a:t>
            </a:r>
            <a:r>
              <a:rPr lang="fr-CA" dirty="0"/>
              <a:t>des membres des Comités à l’égard de leurs actions auprès des usagers qu’ils représentent est importante. Elle touche aussi à leur budget de fonctionnement, au respect des limites de leur mandat et à leur responsabilité civile (actes posés et paroles prononcées), que ce soit entre eux, ou auprès des autres acteurs de l’établissement en relation avec eux, ou auprès de </a:t>
            </a:r>
            <a:r>
              <a:rPr lang="fr-CA" dirty="0" smtClean="0"/>
              <a:t>tiers ; </a:t>
            </a:r>
            <a:r>
              <a:rPr lang="fr-CA" b="1" dirty="0" smtClean="0"/>
              <a:t>(nouveau</a:t>
            </a:r>
            <a:r>
              <a:rPr lang="fr-CA" b="1" baseline="0" dirty="0" smtClean="0"/>
              <a:t> principe par rapport à l'ancienne version du cadre de référence relatif aux comités des usagers et comités de résidents)</a:t>
            </a:r>
            <a:endParaRPr lang="fr-CA" b="1" dirty="0"/>
          </a:p>
          <a:p>
            <a:endParaRPr lang="fr-FR" dirty="0"/>
          </a:p>
          <a:p>
            <a:r>
              <a:rPr lang="fr-CA" b="0" i="1" u="sng" dirty="0"/>
              <a:t>• Le partenariat </a:t>
            </a:r>
            <a:r>
              <a:rPr lang="fr-CA" dirty="0"/>
              <a:t>avec les différentes directions de l’établissement, particulièrement la direction générale, doit être privilégié pour développer une réelle synergie qui contribuera au respect des droits des usagers et à l’amélioration de la qualité des services dans </a:t>
            </a:r>
            <a:r>
              <a:rPr lang="fr-CA" dirty="0" smtClean="0"/>
              <a:t>l’établissement ; </a:t>
            </a:r>
            <a:endParaRPr lang="fr-CA" dirty="0"/>
          </a:p>
          <a:p>
            <a:endParaRPr lang="fr-FR" dirty="0"/>
          </a:p>
          <a:p>
            <a:r>
              <a:rPr lang="fr-CA" b="0" i="1" u="sng" dirty="0"/>
              <a:t>• Le respect de la confidentialité </a:t>
            </a:r>
            <a:r>
              <a:rPr lang="fr-CA" dirty="0"/>
              <a:t>est impératif au sein des Comités. Les membres doivent prendre tous les moyens nécessaires pour que soit respectée la confidentialité des renseignements personnels auxquels ils ont accès6. Ils doivent également respecter les dispositions de la LSSSS relatives à la confidentialité du dossier de </a:t>
            </a:r>
            <a:r>
              <a:rPr lang="fr-CA" dirty="0" smtClean="0"/>
              <a:t>l’usager, </a:t>
            </a:r>
            <a:r>
              <a:rPr lang="fr-CA" dirty="0"/>
              <a:t>notamment en s’assurant d’avoir le consentement de l’usager ou de son représentant avant de communiquer une information à un tiers. </a:t>
            </a:r>
          </a:p>
          <a:p>
            <a:r>
              <a:rPr lang="fr-CA" dirty="0" smtClean="0"/>
              <a:t>Note</a:t>
            </a:r>
            <a:r>
              <a:rPr lang="fr-CA" baseline="0" dirty="0" smtClean="0"/>
              <a:t> au formateur : </a:t>
            </a:r>
            <a:endParaRPr lang="fr-CA" dirty="0" smtClean="0"/>
          </a:p>
          <a:p>
            <a:pPr defTabSz="956097">
              <a:defRPr/>
            </a:pPr>
            <a:endParaRPr lang="fr-CA" b="1" dirty="0" smtClean="0"/>
          </a:p>
          <a:p>
            <a:pPr defTabSz="956097">
              <a:defRPr/>
            </a:pPr>
            <a:r>
              <a:rPr lang="fr-CA" b="1" dirty="0" smtClean="0"/>
              <a:t>Notes</a:t>
            </a:r>
            <a:r>
              <a:rPr lang="fr-CA" b="1" baseline="0" dirty="0" smtClean="0"/>
              <a:t> additionnelles :</a:t>
            </a:r>
          </a:p>
          <a:p>
            <a:pPr defTabSz="956097">
              <a:defRPr/>
            </a:pPr>
            <a:endParaRPr lang="fr-CA" b="1" baseline="0" dirty="0" smtClean="0"/>
          </a:p>
          <a:p>
            <a:r>
              <a:rPr lang="fr-CA" b="1" baseline="0" dirty="0" smtClean="0"/>
              <a:t>Information animation : </a:t>
            </a:r>
            <a:r>
              <a:rPr lang="fr-CA" b="0" baseline="0" dirty="0" smtClean="0"/>
              <a:t>N/A</a:t>
            </a:r>
            <a:endParaRPr lang="fr-FR" dirty="0"/>
          </a:p>
          <a:p>
            <a:pPr marL="183234" indent="-183234">
              <a:buFont typeface="Arial" panose="020B0604020202020204" pitchFamily="34" charset="0"/>
              <a:buChar char="•"/>
            </a:pPr>
            <a:endParaRPr lang="fr-CA" dirty="0" smtClean="0"/>
          </a:p>
          <a:p>
            <a:r>
              <a:rPr lang="fr-CA" dirty="0" smtClean="0"/>
              <a:t>Note pour conception : parcours commun à tous</a:t>
            </a:r>
          </a:p>
          <a:p>
            <a:endParaRPr lang="fr-CA" dirty="0" smtClean="0"/>
          </a:p>
          <a:p>
            <a:endParaRPr lang="fr-CA" dirty="0" smtClean="0"/>
          </a:p>
          <a:p>
            <a:r>
              <a:rPr lang="fr-CA" dirty="0" smtClean="0"/>
              <a:t>Supprimer</a:t>
            </a:r>
            <a:r>
              <a:rPr lang="fr-CA" baseline="0" dirty="0" smtClean="0"/>
              <a:t> les définitions écrites. Imputabilité a été rajouté dans le nouveau cadre de référence ne peut plus faire ce qu’il veut</a:t>
            </a:r>
          </a:p>
          <a:p>
            <a:endParaRPr lang="fr-CA" baseline="0" dirty="0" smtClean="0"/>
          </a:p>
          <a:p>
            <a:r>
              <a:rPr lang="fr-CA" baseline="0" dirty="0" smtClean="0"/>
              <a:t>Exemples concrets à ajouter </a:t>
            </a:r>
          </a:p>
          <a:p>
            <a:endParaRPr lang="fr-CA" dirty="0" smtClean="0"/>
          </a:p>
          <a:p>
            <a:pPr marL="183234" indent="-183234">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10</a:t>
            </a:fld>
            <a:endParaRPr lang="fr-CA" dirty="0"/>
          </a:p>
        </p:txBody>
      </p:sp>
      <p:sp>
        <p:nvSpPr>
          <p:cNvPr id="5" name="Espace réservé de la date 4"/>
          <p:cNvSpPr>
            <a:spLocks noGrp="1"/>
          </p:cNvSpPr>
          <p:nvPr>
            <p:ph type="dt" idx="11"/>
          </p:nvPr>
        </p:nvSpPr>
        <p:spPr/>
        <p:txBody>
          <a:bodyPr/>
          <a:lstStyle/>
          <a:p>
            <a:fld id="{57F59AE5-052A-4261-93A0-E2951DF6F879}"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131139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t>Notes au </a:t>
            </a:r>
            <a:r>
              <a:rPr lang="fr-CA" b="1" dirty="0" smtClean="0"/>
              <a:t>formateur : </a:t>
            </a:r>
            <a:endParaRPr lang="fr-CA" dirty="0" smtClean="0"/>
          </a:p>
          <a:p>
            <a:r>
              <a:rPr lang="fr-CA" dirty="0" smtClean="0"/>
              <a:t>Le</a:t>
            </a:r>
            <a:r>
              <a:rPr lang="fr-CA" baseline="0" dirty="0" smtClean="0"/>
              <a:t> but de cette section est de présenter les fonctions légales. Les mentions faites par rapport aux autres acteurs en santé seront présentées en section 3. Chaque droit est présenté en deux temps. Une brève définition suivie d’exemples pour remplir cette fonction.</a:t>
            </a:r>
            <a:endParaRPr lang="fr-CA" dirty="0" smtClean="0"/>
          </a:p>
          <a:p>
            <a:endParaRPr lang="fr-CA" dirty="0"/>
          </a:p>
          <a:p>
            <a:pPr marL="179268" indent="-179268">
              <a:buFont typeface="Arial" panose="020B0604020202020204" pitchFamily="34" charset="0"/>
              <a:buChar char="•"/>
            </a:pPr>
            <a:r>
              <a:rPr lang="fr-CA" dirty="0" smtClean="0"/>
              <a:t>Les Comités doivent faire connaître et promouvoir les droits des usagers dans l’établissement. Ces comités doivent veiller à ce que les utilisateurs des services de santé et de services sociaux soient renseignés adéquatement sur leurs droits et leurs obligations. </a:t>
            </a:r>
          </a:p>
          <a:p>
            <a:pPr marL="179268" indent="-179268">
              <a:buFont typeface="Arial" panose="020B0604020202020204" pitchFamily="34" charset="0"/>
              <a:buChar char="•"/>
            </a:pPr>
            <a:r>
              <a:rPr lang="fr-CA" dirty="0" smtClean="0"/>
              <a:t>Il serait de bonne pratique que les Comités avisent l’établissement des activités qu’ils désirent organiser afin d’assurer leur complémentarité avec les autres activités de celui-ci. L’établissement, le répondant auprès des Comités, le CLPQS et les autres acteurs du RSSS devraient également tenir informés les Comités des événements qu’ils organisent et qui sont susceptibles de les concerner. </a:t>
            </a:r>
          </a:p>
          <a:p>
            <a:endParaRPr lang="fr-CA" dirty="0"/>
          </a:p>
          <a:p>
            <a:pPr defTabSz="956097">
              <a:defRPr/>
            </a:pPr>
            <a:r>
              <a:rPr lang="fr-CA" b="1" dirty="0" smtClean="0"/>
              <a:t>Notes additionnelles : </a:t>
            </a:r>
          </a:p>
          <a:p>
            <a:endParaRPr lang="fr-CA" b="1" dirty="0"/>
          </a:p>
          <a:p>
            <a:r>
              <a:rPr lang="fr-FR" b="0" i="1" u="sng" dirty="0"/>
              <a:t>Identification visuelle des </a:t>
            </a:r>
            <a:r>
              <a:rPr lang="fr-FR" b="0" i="1" u="sng" dirty="0" smtClean="0"/>
              <a:t>Comités </a:t>
            </a:r>
            <a:r>
              <a:rPr lang="fr-FR" b="0" i="0" u="none" baseline="0" dirty="0" smtClean="0"/>
              <a:t>: </a:t>
            </a:r>
            <a:r>
              <a:rPr lang="fr-CA" dirty="0" smtClean="0"/>
              <a:t>Les </a:t>
            </a:r>
            <a:r>
              <a:rPr lang="fr-CA" dirty="0"/>
              <a:t>établissements du réseau public de santé et de services sociaux et leurs installations sont assujettis à la Loi sur l’administration </a:t>
            </a:r>
            <a:r>
              <a:rPr lang="fr-CA" dirty="0" smtClean="0"/>
              <a:t>publique et </a:t>
            </a:r>
            <a:r>
              <a:rPr lang="fr-CA" dirty="0"/>
              <a:t>au Décret sur l’identification visuelle du gouvernement du Québec et sa signature gouvernementale (Programme d’identification visuelle [PIV]). Ces établissements ont ainsi l’obligation d’utiliser la signature gouvernementale fournie par le Secrétariat du Conseil du trésor (SCT) dans toutes leurs communications, n’autorisant l’utilisation d’aucune autre signature visuelle ou logo. Conséquemment, les Comités, faisant partie intégrante de l’établissement, et malgré toute l’autonomie dont ils peuvent disposer, doivent se conformer aux normes du PIV. </a:t>
            </a:r>
          </a:p>
          <a:p>
            <a:r>
              <a:rPr lang="fr-CA" dirty="0"/>
              <a:t>Seuls les CUCI peuvent s’afficher sur la papeterie (lettre et enveloppe seulement) de l’établissement. Tous les autres types de comités ne sont pas autorisés à s’afficher sur la papeterie. Ces derniers doivent toutefois utiliser la papeterie de l’installation à laquelle ils se rattachent (ou dans laquelle ils ont établi leurs bureaux). </a:t>
            </a:r>
          </a:p>
          <a:p>
            <a:r>
              <a:rPr lang="fr-CA" dirty="0"/>
              <a:t>Des ressources, responsables du PIV dans chaque centre intégré, sont disponibles pour aider toute personne qui a des questions à cet effet. Des exemples d’identifications pour les comités des usagers ainsi que les normes et les procédures à suivre sont disponibles sur le site de l’Imagerie de la santé et des services sociaux du ministère de la Santé et des Services sociaux (MSSS</a:t>
            </a:r>
            <a:r>
              <a:rPr lang="fr-CA" dirty="0" smtClean="0"/>
              <a:t>) : </a:t>
            </a:r>
            <a:r>
              <a:rPr lang="fr-CA" dirty="0"/>
              <a:t>http://www.msss.gouv.qc.ca/imagerie/cisss-ciusss/guide/index.php?id=18. </a:t>
            </a:r>
            <a:endParaRPr lang="fr-CA" dirty="0" smtClean="0"/>
          </a:p>
          <a:p>
            <a:endParaRPr lang="fr-CA" dirty="0" smtClean="0"/>
          </a:p>
          <a:p>
            <a:pPr defTabSz="956097">
              <a:defRPr/>
            </a:pPr>
            <a:r>
              <a:rPr lang="fr-CA" b="1" baseline="0" dirty="0" smtClean="0"/>
              <a:t>Information animation : </a:t>
            </a:r>
            <a:r>
              <a:rPr lang="fr-CA" b="0" baseline="0" dirty="0" smtClean="0"/>
              <a:t>N/A</a:t>
            </a:r>
            <a:endParaRPr lang="fr-FR" dirty="0" smtClean="0"/>
          </a:p>
          <a:p>
            <a:endParaRPr lang="fr-CA" dirty="0" smtClean="0"/>
          </a:p>
          <a:p>
            <a:r>
              <a:rPr lang="fr-CA" dirty="0" smtClean="0"/>
              <a:t>Note pour conception : parcours commun à tous</a:t>
            </a:r>
            <a:endParaRPr lang="fr-CA"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12</a:t>
            </a:fld>
            <a:endParaRPr lang="fr-CA" dirty="0"/>
          </a:p>
        </p:txBody>
      </p:sp>
      <p:sp>
        <p:nvSpPr>
          <p:cNvPr id="5" name="Espace réservé de la date 4"/>
          <p:cNvSpPr>
            <a:spLocks noGrp="1"/>
          </p:cNvSpPr>
          <p:nvPr>
            <p:ph type="dt" idx="11"/>
          </p:nvPr>
        </p:nvSpPr>
        <p:spPr/>
        <p:txBody>
          <a:bodyPr/>
          <a:lstStyle/>
          <a:p>
            <a:fld id="{67EA9C29-881A-4532-BFB4-0A75B1E60093}"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410161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t>Notes au </a:t>
            </a:r>
            <a:r>
              <a:rPr lang="fr-CA" b="1" dirty="0" smtClean="0"/>
              <a:t>formateur : </a:t>
            </a:r>
            <a:endParaRPr lang="fr-CA" dirty="0"/>
          </a:p>
          <a:p>
            <a:r>
              <a:rPr lang="fr-CA" dirty="0"/>
              <a:t>Promouvoir c’est aussi faire valoir, montrer l’importance, attirer l’attention de l’établissement sur certains sujets à améliorer. Cela peut également signifier pour les Comités de </a:t>
            </a:r>
            <a:r>
              <a:rPr lang="fr-CA" b="0" i="1" u="sng" dirty="0"/>
              <a:t>relever les bons coups de l’établissement. </a:t>
            </a:r>
          </a:p>
          <a:p>
            <a:endParaRPr lang="fr-CA" dirty="0"/>
          </a:p>
          <a:p>
            <a:r>
              <a:rPr lang="fr-CA" dirty="0"/>
              <a:t>Les Comités doivent être vigilants et porter à l’attention de l’établissement les situations à corriger afin d’améliorer les conditions de vie des usagers</a:t>
            </a:r>
            <a:r>
              <a:rPr lang="fr-CA" b="1" dirty="0"/>
              <a:t>. </a:t>
            </a:r>
            <a:r>
              <a:rPr lang="fr-CA" b="0" i="1" u="sng" dirty="0"/>
              <a:t>Il ne revient pas aux Comités de corriger les situations problématiques observées</a:t>
            </a:r>
            <a:r>
              <a:rPr lang="fr-CA" dirty="0"/>
              <a:t>. Ceux-ci peuvent proposer des mesures visant l’amélioration de la qualité des conditions de vie, </a:t>
            </a:r>
            <a:r>
              <a:rPr lang="fr-CA" b="0" i="1" u="sng" dirty="0"/>
              <a:t>mais ne peuvent en aucun cas se substituer à l’administration</a:t>
            </a:r>
            <a:r>
              <a:rPr lang="fr-CA" dirty="0"/>
              <a:t>. Ainsi, ils ne peuvent ni acheter de l’équipement pour les usagers, ni financer des activités de loisirs, ni intervenir directement auprès des employés. </a:t>
            </a:r>
          </a:p>
          <a:p>
            <a:endParaRPr lang="fr-CA" dirty="0"/>
          </a:p>
          <a:p>
            <a:r>
              <a:rPr lang="fr-CA" dirty="0"/>
              <a:t>Quant à </a:t>
            </a:r>
            <a:r>
              <a:rPr lang="fr-CA" b="0" i="1" u="sng" dirty="0"/>
              <a:t>l’évaluation du degré de satisfaction </a:t>
            </a:r>
            <a:r>
              <a:rPr lang="fr-CA" dirty="0"/>
              <a:t>des usagers à l’égard des services obtenus de l’établissement, celle-ci est essentielle. </a:t>
            </a:r>
            <a:r>
              <a:rPr lang="fr-CA" b="0" i="1" u="sng" dirty="0"/>
              <a:t>La démarche doit être rigoureuse et s’en tenir aux faits</a:t>
            </a:r>
            <a:r>
              <a:rPr lang="fr-CA" dirty="0"/>
              <a:t>. Les sondages effectués auprès des usagers sur la satisfaction sont une source d’information importante. Ces sondages doivent servir à appuyer les actions des Comités auprès de l’établissement</a:t>
            </a:r>
            <a:r>
              <a:rPr lang="fr-CA" b="0" i="1" u="sng" dirty="0"/>
              <a:t>. Mais la réalisation de sondages demande une expertise. Les Comités ne doivent pas hésiter à faire appel à des </a:t>
            </a:r>
            <a:r>
              <a:rPr lang="fr-CA" b="0" i="1" u="sng" dirty="0" smtClean="0"/>
              <a:t>experts : </a:t>
            </a:r>
            <a:r>
              <a:rPr lang="fr-CA" b="0" i="1" u="sng" dirty="0"/>
              <a:t>LE RPCU</a:t>
            </a:r>
          </a:p>
          <a:p>
            <a:endParaRPr lang="fr-CA" b="1" dirty="0"/>
          </a:p>
          <a:p>
            <a:r>
              <a:rPr lang="fr-CA" dirty="0" smtClean="0"/>
              <a:t>Dans un </a:t>
            </a:r>
            <a:r>
              <a:rPr lang="fr-CA" dirty="0"/>
              <a:t>souci d’efficience et de réduction de coûts, les Comités et les établissements devraient collaborer à la réalisation de ces sondages. D’ailleurs, l’établissement et les Comités devraient se tenir informés des sondages en cours et partager leurs résultats dans la mesure du possible. L’ensemble de ces travaux devrait servir aux Comités à cibler les enjeux prioritaires et à formuler des recommandations à l’établissement dans leur rapport d’activités annuel. </a:t>
            </a:r>
          </a:p>
          <a:p>
            <a:endParaRPr lang="fr-CA" dirty="0"/>
          </a:p>
          <a:p>
            <a:r>
              <a:rPr lang="fr-CA" dirty="0"/>
              <a:t>Mentionnons que </a:t>
            </a:r>
            <a:r>
              <a:rPr lang="fr-CA" b="0" i="1" u="sng" dirty="0"/>
              <a:t>les visites d’évaluation de la qualité des milieux de vie en CHSLD </a:t>
            </a:r>
            <a:r>
              <a:rPr lang="fr-CA" dirty="0"/>
              <a:t>et l’agrément des établissements </a:t>
            </a:r>
            <a:r>
              <a:rPr lang="fr-CA" b="0" i="1" u="sng" dirty="0"/>
              <a:t>publics favorisent l’implication des membres des Comités</a:t>
            </a:r>
            <a:r>
              <a:rPr lang="fr-CA" dirty="0"/>
              <a:t>. On prévoit par exemple des sondages obligatoires auprès des usagers afin d’évaluer la qualité de leur expérience de soins et de services. Les résultats de ces sondages devraient être communiqués aux comités des usagers afin qu’ils puissent en dégager des pistes d’amélioration ou des priorités pour </a:t>
            </a:r>
            <a:r>
              <a:rPr lang="fr-CA" dirty="0" smtClean="0"/>
              <a:t>l’établissement</a:t>
            </a:r>
            <a:r>
              <a:rPr lang="fr-CA" dirty="0"/>
              <a:t>. </a:t>
            </a:r>
            <a:endParaRPr lang="fr-CA" dirty="0" smtClean="0"/>
          </a:p>
          <a:p>
            <a:pPr defTabSz="956097">
              <a:defRPr/>
            </a:pPr>
            <a:endParaRPr lang="fr-CA" b="1" dirty="0" smtClean="0"/>
          </a:p>
          <a:p>
            <a:pPr defTabSz="956097">
              <a:defRPr/>
            </a:pPr>
            <a:r>
              <a:rPr lang="fr-CA" b="1" dirty="0" smtClean="0"/>
              <a:t>Notes additionnelles : </a:t>
            </a:r>
            <a:r>
              <a:rPr lang="fr-CA" b="0" dirty="0" smtClean="0"/>
              <a:t>N/A</a:t>
            </a:r>
          </a:p>
          <a:p>
            <a:endParaRPr lang="fr-CA" dirty="0" smtClean="0"/>
          </a:p>
          <a:p>
            <a:pPr defTabSz="956097">
              <a:defRPr/>
            </a:pPr>
            <a:r>
              <a:rPr lang="fr-CA" b="1" baseline="0" dirty="0" smtClean="0"/>
              <a:t>Information animation : </a:t>
            </a:r>
            <a:r>
              <a:rPr lang="fr-CA" b="0" baseline="0" dirty="0" smtClean="0"/>
              <a:t>N/A</a:t>
            </a:r>
            <a:endParaRPr lang="fr-FR" dirty="0" smtClean="0"/>
          </a:p>
          <a:p>
            <a:endParaRPr lang="fr-CA" dirty="0" smtClean="0"/>
          </a:p>
          <a:p>
            <a:r>
              <a:rPr lang="fr-CA" dirty="0" smtClean="0"/>
              <a:t>Note pour conception : parcours commun à tous</a:t>
            </a:r>
            <a:endParaRPr lang="fr-CA"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13</a:t>
            </a:fld>
            <a:endParaRPr lang="fr-CA" dirty="0"/>
          </a:p>
        </p:txBody>
      </p:sp>
      <p:sp>
        <p:nvSpPr>
          <p:cNvPr id="5" name="Espace réservé de la date 4"/>
          <p:cNvSpPr>
            <a:spLocks noGrp="1"/>
          </p:cNvSpPr>
          <p:nvPr>
            <p:ph type="dt" idx="11"/>
          </p:nvPr>
        </p:nvSpPr>
        <p:spPr/>
        <p:txBody>
          <a:bodyPr/>
          <a:lstStyle/>
          <a:p>
            <a:fld id="{53CE4751-AA15-4CAB-BAA1-80EFA13F7150}"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360432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t>Notes au </a:t>
            </a:r>
            <a:r>
              <a:rPr lang="fr-CA" b="1" dirty="0" smtClean="0"/>
              <a:t>formateur : </a:t>
            </a:r>
          </a:p>
          <a:p>
            <a:r>
              <a:rPr lang="fr-CA" dirty="0" smtClean="0"/>
              <a:t>Le</a:t>
            </a:r>
            <a:r>
              <a:rPr lang="fr-CA" baseline="0" dirty="0" smtClean="0"/>
              <a:t> but de cette section est de présenter les fonctions légales. Les mentions faites par rapport aux autres acteurs en santé seront présentées en section 3. Chaque droit est présenté en deux temps. Une brève définition suivie d’exemples pour remplir cette fonction.</a:t>
            </a:r>
            <a:endParaRPr lang="fr-CA" dirty="0" smtClean="0"/>
          </a:p>
          <a:p>
            <a:endParaRPr lang="fr-CA" b="1" dirty="0" smtClean="0"/>
          </a:p>
          <a:p>
            <a:r>
              <a:rPr lang="fr-CA" b="0" dirty="0" smtClean="0"/>
              <a:t>Points</a:t>
            </a:r>
            <a:r>
              <a:rPr lang="fr-CA" b="0" baseline="0" dirty="0" smtClean="0"/>
              <a:t> à aborder : </a:t>
            </a:r>
          </a:p>
          <a:p>
            <a:pPr marL="179268" indent="-179268">
              <a:buFont typeface="Arial" panose="020B0604020202020204" pitchFamily="34" charset="0"/>
              <a:buChar char="•"/>
            </a:pPr>
            <a:r>
              <a:rPr lang="fr-CA" b="0" baseline="0" dirty="0" smtClean="0"/>
              <a:t>Faire la différence avec l’accompagnement qui</a:t>
            </a:r>
            <a:r>
              <a:rPr lang="fr-CA" dirty="0" smtClean="0"/>
              <a:t> est exclue des fonctions des CR. Un CR ne peut pas accompagner un usager dans un processus de plainte.</a:t>
            </a:r>
            <a:r>
              <a:rPr lang="fr-CA" baseline="0" dirty="0" smtClean="0"/>
              <a:t> Si un tel cas arrivait, le CR doit collaborer avec le CU pour que la transition se fasse correctement (transfert des dossiers et informations).</a:t>
            </a:r>
          </a:p>
          <a:p>
            <a:pPr marL="179268" indent="-179268" defTabSz="956097">
              <a:buFont typeface="Arial" panose="020B0604020202020204" pitchFamily="34" charset="0"/>
              <a:buChar char="•"/>
              <a:defRPr/>
            </a:pPr>
            <a:r>
              <a:rPr lang="fr-CA" dirty="0" smtClean="0"/>
              <a:t>Les actions relatives à la défense des droits et des intérêts collectifs des usagers peuvent être </a:t>
            </a:r>
            <a:r>
              <a:rPr lang="fr-CA" b="0" i="1" u="sng" dirty="0" smtClean="0"/>
              <a:t>une initiative ou être amorcées à la demande d’un seul usager, d’un groupe d’usagers ou d’un autre Comité</a:t>
            </a:r>
            <a:r>
              <a:rPr lang="fr-CA" dirty="0" smtClean="0"/>
              <a:t>. La défense des droits et des intérêts </a:t>
            </a:r>
            <a:r>
              <a:rPr lang="fr-CA" b="0" i="1" u="sng" dirty="0" smtClean="0"/>
              <a:t>d’un usager en particulier ne peuvent être initiés qu’à sa demande. </a:t>
            </a:r>
          </a:p>
          <a:p>
            <a:endParaRPr lang="fr-CA" dirty="0" smtClean="0"/>
          </a:p>
          <a:p>
            <a:pPr defTabSz="956097">
              <a:defRPr/>
            </a:pPr>
            <a:r>
              <a:rPr lang="fr-CA" b="1" dirty="0" smtClean="0"/>
              <a:t>Notes additionnelles : </a:t>
            </a:r>
            <a:r>
              <a:rPr lang="fr-CA" b="0" dirty="0" smtClean="0"/>
              <a:t>N/A</a:t>
            </a:r>
          </a:p>
          <a:p>
            <a:endParaRPr lang="fr-CA" dirty="0" smtClean="0"/>
          </a:p>
          <a:p>
            <a:pPr defTabSz="956097">
              <a:defRPr/>
            </a:pPr>
            <a:r>
              <a:rPr lang="fr-CA" b="1" baseline="0" dirty="0" smtClean="0"/>
              <a:t>Information animation : </a:t>
            </a:r>
            <a:r>
              <a:rPr lang="fr-CA" b="0" baseline="0" dirty="0" smtClean="0"/>
              <a:t>N/A</a:t>
            </a:r>
            <a:endParaRPr lang="fr-FR" dirty="0" smtClean="0"/>
          </a:p>
          <a:p>
            <a:endParaRPr lang="fr-CA" dirty="0"/>
          </a:p>
          <a:p>
            <a:endParaRPr lang="fr-CA" dirty="0"/>
          </a:p>
          <a:p>
            <a:r>
              <a:rPr lang="fr-CA" dirty="0" smtClean="0"/>
              <a:t>Note pour conception : parcours commun à tous</a:t>
            </a:r>
            <a:endParaRPr lang="fr-CA"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14</a:t>
            </a:fld>
            <a:endParaRPr lang="fr-CA" dirty="0"/>
          </a:p>
        </p:txBody>
      </p:sp>
      <p:sp>
        <p:nvSpPr>
          <p:cNvPr id="5" name="Espace réservé de la date 4"/>
          <p:cNvSpPr>
            <a:spLocks noGrp="1"/>
          </p:cNvSpPr>
          <p:nvPr>
            <p:ph type="dt" idx="11"/>
          </p:nvPr>
        </p:nvSpPr>
        <p:spPr/>
        <p:txBody>
          <a:bodyPr/>
          <a:lstStyle/>
          <a:p>
            <a:fld id="{563E1B6A-BF58-4956-9654-3E9AACE69F64}" type="datetime1">
              <a:rPr lang="fr-CA" smtClean="0"/>
              <a:t>2019-04-11</a:t>
            </a:fld>
            <a:endParaRPr lang="fr-CA" dirty="0"/>
          </a:p>
        </p:txBody>
      </p:sp>
      <p:sp>
        <p:nvSpPr>
          <p:cNvPr id="6" name="Espace réservé de l'en-tête 5"/>
          <p:cNvSpPr>
            <a:spLocks noGrp="1"/>
          </p:cNvSpPr>
          <p:nvPr>
            <p:ph type="hdr" sz="quarter" idx="12"/>
          </p:nvPr>
        </p:nvSpPr>
        <p:spPr/>
        <p:txBody>
          <a:bodyPr/>
          <a:lstStyle/>
          <a:p>
            <a:r>
              <a:rPr lang="fr-CA" dirty="0" smtClean="0"/>
              <a:t>Formation d’introduction aux fonctions des comités - Document de travail</a:t>
            </a:r>
            <a:endParaRPr lang="fr-CA" dirty="0"/>
          </a:p>
        </p:txBody>
      </p:sp>
    </p:spTree>
    <p:extLst>
      <p:ext uri="{BB962C8B-B14F-4D97-AF65-F5344CB8AC3E}">
        <p14:creationId xmlns:p14="http://schemas.microsoft.com/office/powerpoint/2010/main" val="85756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305DCC9-0CFF-4EEE-AC83-770F76D66EF1}" type="slidenum">
              <a:rPr lang="fr-CA" smtClean="0"/>
              <a:t>15</a:t>
            </a:fld>
            <a:endParaRPr lang="fr-CA"/>
          </a:p>
        </p:txBody>
      </p:sp>
    </p:spTree>
    <p:extLst>
      <p:ext uri="{BB962C8B-B14F-4D97-AF65-F5344CB8AC3E}">
        <p14:creationId xmlns:p14="http://schemas.microsoft.com/office/powerpoint/2010/main" val="3375070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logo">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942" y="2459914"/>
            <a:ext cx="7620000" cy="1981200"/>
          </a:xfrm>
          <a:prstGeom prst="rect">
            <a:avLst/>
          </a:prstGeom>
        </p:spPr>
      </p:pic>
      <p:pic>
        <p:nvPicPr>
          <p:cNvPr id="4" name="Image 3"/>
          <p:cNvPicPr>
            <a:picLocks noChangeAspect="1"/>
          </p:cNvPicPr>
          <p:nvPr userDrawn="1"/>
        </p:nvPicPr>
        <p:blipFill rotWithShape="1">
          <a:blip r:embed="rId3">
            <a:extLst>
              <a:ext uri="{28A0092B-C50C-407E-A947-70E740481C1C}">
                <a14:useLocalDpi xmlns:a14="http://schemas.microsoft.com/office/drawing/2010/main" val="0"/>
              </a:ext>
            </a:extLst>
          </a:blip>
          <a:srcRect l="22236" t="33255" r="39176" b="39765"/>
          <a:stretch/>
        </p:blipFill>
        <p:spPr>
          <a:xfrm>
            <a:off x="0" y="268941"/>
            <a:ext cx="3528510" cy="1850316"/>
          </a:xfrm>
          <a:prstGeom prst="rect">
            <a:avLst/>
          </a:prstGeom>
        </p:spPr>
      </p:pic>
    </p:spTree>
    <p:extLst>
      <p:ext uri="{BB962C8B-B14F-4D97-AF65-F5344CB8AC3E}">
        <p14:creationId xmlns:p14="http://schemas.microsoft.com/office/powerpoint/2010/main" val="396032670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page de présentation">
    <p:spTree>
      <p:nvGrpSpPr>
        <p:cNvPr id="1" name=""/>
        <p:cNvGrpSpPr/>
        <p:nvPr/>
      </p:nvGrpSpPr>
      <p:grpSpPr>
        <a:xfrm>
          <a:off x="0" y="0"/>
          <a:ext cx="0" cy="0"/>
          <a:chOff x="0" y="0"/>
          <a:chExt cx="0" cy="0"/>
        </a:xfrm>
      </p:grpSpPr>
      <p:sp>
        <p:nvSpPr>
          <p:cNvPr id="5" name="Titre 4"/>
          <p:cNvSpPr>
            <a:spLocks noGrp="1"/>
          </p:cNvSpPr>
          <p:nvPr>
            <p:ph type="title" hasCustomPrompt="1"/>
          </p:nvPr>
        </p:nvSpPr>
        <p:spPr>
          <a:xfrm>
            <a:off x="685799" y="1536193"/>
            <a:ext cx="8001000" cy="2188922"/>
          </a:xfrm>
          <a:prstGeom prst="rect">
            <a:avLst/>
          </a:prstGeom>
        </p:spPr>
        <p:txBody>
          <a:bodyPr lIns="0" tIns="0" rIns="0" bIns="0" anchor="b" anchorCtr="0">
            <a:noAutofit/>
          </a:bodyPr>
          <a:lstStyle>
            <a:lvl1pPr>
              <a:defRPr sz="4200" b="1" baseline="0">
                <a:solidFill>
                  <a:srgbClr val="000000"/>
                </a:solidFill>
                <a:latin typeface="Arial" panose="020B0604020202020204" pitchFamily="34" charset="0"/>
                <a:cs typeface="Arial" panose="020B0604020202020204" pitchFamily="34" charset="0"/>
              </a:defRPr>
            </a:lvl1pPr>
          </a:lstStyle>
          <a:p>
            <a:r>
              <a:rPr lang="fr-FR" dirty="0" smtClean="0"/>
              <a:t>Titre de la présentation</a:t>
            </a:r>
            <a:endParaRPr lang="fr-CA" dirty="0"/>
          </a:p>
        </p:txBody>
      </p:sp>
      <p:sp>
        <p:nvSpPr>
          <p:cNvPr id="9" name="Espace réservé du texte 8"/>
          <p:cNvSpPr>
            <a:spLocks noGrp="1"/>
          </p:cNvSpPr>
          <p:nvPr>
            <p:ph type="body" sz="quarter" idx="10" hasCustomPrompt="1"/>
          </p:nvPr>
        </p:nvSpPr>
        <p:spPr>
          <a:xfrm>
            <a:off x="685798" y="3978334"/>
            <a:ext cx="8001000" cy="508000"/>
          </a:xfrm>
          <a:prstGeom prst="rect">
            <a:avLst/>
          </a:prstGeom>
        </p:spPr>
        <p:txBody>
          <a:bodyPr lIns="0" tIns="0" rIns="0" bIns="0"/>
          <a:lstStyle>
            <a:lvl1pPr marL="0" indent="0">
              <a:lnSpc>
                <a:spcPct val="100000"/>
              </a:lnSpc>
              <a:spcBef>
                <a:spcPts val="0"/>
              </a:spcBef>
              <a:buNone/>
              <a:defRPr sz="2400" b="1">
                <a:solidFill>
                  <a:srgbClr val="EA502C"/>
                </a:solidFill>
                <a:latin typeface="Arial" panose="020B0604020202020204" pitchFamily="34" charset="0"/>
                <a:cs typeface="Arial" panose="020B0604020202020204" pitchFamily="34" charset="0"/>
              </a:defRPr>
            </a:lvl1pPr>
            <a:lvl2pPr marL="457200" indent="0">
              <a:buNone/>
              <a:defRPr sz="2400">
                <a:solidFill>
                  <a:srgbClr val="000000"/>
                </a:solidFill>
                <a:latin typeface="Arial" panose="020B0604020202020204" pitchFamily="34" charset="0"/>
                <a:cs typeface="Arial" panose="020B0604020202020204" pitchFamily="34" charset="0"/>
              </a:defRPr>
            </a:lvl2pPr>
            <a:lvl3pPr marL="914400" indent="0">
              <a:buNone/>
              <a:defRPr sz="2400">
                <a:solidFill>
                  <a:srgbClr val="000000"/>
                </a:solidFill>
                <a:latin typeface="Arial" panose="020B0604020202020204" pitchFamily="34" charset="0"/>
                <a:cs typeface="Arial" panose="020B0604020202020204" pitchFamily="34" charset="0"/>
              </a:defRPr>
            </a:lvl3pPr>
            <a:lvl4pPr marL="1371600" indent="0">
              <a:buNone/>
              <a:defRPr sz="2400">
                <a:solidFill>
                  <a:srgbClr val="000000"/>
                </a:solidFill>
                <a:latin typeface="Arial" panose="020B0604020202020204" pitchFamily="34" charset="0"/>
                <a:cs typeface="Arial" panose="020B0604020202020204" pitchFamily="34" charset="0"/>
              </a:defRPr>
            </a:lvl4pPr>
            <a:lvl5pPr marL="1828800" indent="0">
              <a:buNone/>
              <a:defRPr sz="2400">
                <a:solidFill>
                  <a:srgbClr val="000000"/>
                </a:solidFill>
                <a:latin typeface="Arial" panose="020B0604020202020204" pitchFamily="34" charset="0"/>
                <a:cs typeface="Arial" panose="020B0604020202020204" pitchFamily="34" charset="0"/>
              </a:defRPr>
            </a:lvl5pPr>
          </a:lstStyle>
          <a:p>
            <a:pPr lvl="0"/>
            <a:r>
              <a:rPr lang="fr-FR" dirty="0" smtClean="0"/>
              <a:t>Nom de l’animateur</a:t>
            </a:r>
            <a:endParaRPr lang="fr-CA" dirty="0"/>
          </a:p>
        </p:txBody>
      </p:sp>
      <p:sp>
        <p:nvSpPr>
          <p:cNvPr id="11" name="Espace réservé du texte 10"/>
          <p:cNvSpPr>
            <a:spLocks noGrp="1"/>
          </p:cNvSpPr>
          <p:nvPr>
            <p:ph type="body" sz="quarter" idx="11" hasCustomPrompt="1"/>
          </p:nvPr>
        </p:nvSpPr>
        <p:spPr>
          <a:xfrm>
            <a:off x="685797" y="4422675"/>
            <a:ext cx="8001000" cy="383553"/>
          </a:xfrm>
          <a:prstGeom prst="rect">
            <a:avLst/>
          </a:prstGeom>
        </p:spPr>
        <p:txBody>
          <a:bodyPr lIns="0" tIns="0" rIns="0" bIns="0"/>
          <a:lstStyle>
            <a:lvl1pPr marL="0" indent="0">
              <a:lnSpc>
                <a:spcPct val="100000"/>
              </a:lnSpc>
              <a:spcBef>
                <a:spcPts val="0"/>
              </a:spcBef>
              <a:buNone/>
              <a:defRPr sz="1600" b="1">
                <a:solidFill>
                  <a:srgbClr val="A7A9AB"/>
                </a:solidFill>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vl5pPr marL="1828800" indent="0">
              <a:buNone/>
              <a:defRPr sz="1600">
                <a:latin typeface="Arial" panose="020B0604020202020204" pitchFamily="34" charset="0"/>
                <a:cs typeface="Arial" panose="020B0604020202020204" pitchFamily="34" charset="0"/>
              </a:defRPr>
            </a:lvl5pPr>
          </a:lstStyle>
          <a:p>
            <a:pPr lvl="0"/>
            <a:r>
              <a:rPr lang="fr-FR" dirty="0" smtClean="0"/>
              <a:t>Titre de l’animateur</a:t>
            </a:r>
            <a:endParaRPr lang="fr-CA" dirty="0"/>
          </a:p>
        </p:txBody>
      </p:sp>
    </p:spTree>
    <p:extLst>
      <p:ext uri="{BB962C8B-B14F-4D97-AF65-F5344CB8AC3E}">
        <p14:creationId xmlns:p14="http://schemas.microsoft.com/office/powerpoint/2010/main" val="412519581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85800" y="1369004"/>
            <a:ext cx="8001000" cy="526472"/>
          </a:xfrm>
          <a:prstGeom prst="rect">
            <a:avLst/>
          </a:prstGeom>
        </p:spPr>
        <p:txBody>
          <a:bodyPr lIns="0" tIns="0" rIns="0" bIns="0"/>
          <a:lstStyle>
            <a:lvl1pPr>
              <a:defRPr sz="3200" b="1">
                <a:latin typeface="Arial" panose="020B0604020202020204" pitchFamily="34" charset="0"/>
                <a:cs typeface="Arial" panose="020B0604020202020204" pitchFamily="34" charset="0"/>
              </a:defRPr>
            </a:lvl1pPr>
          </a:lstStyle>
          <a:p>
            <a:r>
              <a:rPr lang="fr-FR" dirty="0" smtClean="0"/>
              <a:t>Insérez le titre</a:t>
            </a:r>
            <a:endParaRPr lang="fr-CA" dirty="0"/>
          </a:p>
        </p:txBody>
      </p:sp>
      <p:sp>
        <p:nvSpPr>
          <p:cNvPr id="8" name="Espace réservé du texte 7"/>
          <p:cNvSpPr>
            <a:spLocks noGrp="1"/>
          </p:cNvSpPr>
          <p:nvPr>
            <p:ph type="body" sz="quarter" idx="11" hasCustomPrompt="1"/>
          </p:nvPr>
        </p:nvSpPr>
        <p:spPr>
          <a:xfrm>
            <a:off x="685800" y="2103120"/>
            <a:ext cx="8001000" cy="4145280"/>
          </a:xfrm>
          <a:prstGeom prst="rect">
            <a:avLst/>
          </a:prstGeom>
        </p:spPr>
        <p:txBody>
          <a:bodyPr lIns="0" tIns="0" rIns="0" bIns="0"/>
          <a:lstStyle>
            <a:lvl1pPr marL="0" indent="0">
              <a:lnSpc>
                <a:spcPct val="100000"/>
              </a:lnSpc>
              <a:spcBef>
                <a:spcPts val="0"/>
              </a:spcBef>
              <a:buFontTx/>
              <a:buNone/>
              <a:defRPr sz="2100">
                <a:latin typeface="Arial" panose="020B0604020202020204" pitchFamily="34" charset="0"/>
                <a:cs typeface="Arial" panose="020B0604020202020204" pitchFamily="34" charset="0"/>
              </a:defRPr>
            </a:lvl1pPr>
            <a:lvl2pPr marL="0" indent="0">
              <a:lnSpc>
                <a:spcPct val="100000"/>
              </a:lnSpc>
              <a:spcBef>
                <a:spcPts val="0"/>
              </a:spcBef>
              <a:buFontTx/>
              <a:buNone/>
              <a:defRPr b="1" baseline="0">
                <a:solidFill>
                  <a:srgbClr val="EA502C"/>
                </a:solidFill>
                <a:latin typeface="Arial" panose="020B0604020202020204" pitchFamily="34" charset="0"/>
                <a:cs typeface="Arial" panose="020B0604020202020204" pitchFamily="34" charset="0"/>
              </a:defRPr>
            </a:lvl2pPr>
            <a:lvl3pPr marL="0" indent="0">
              <a:lnSpc>
                <a:spcPct val="100000"/>
              </a:lnSpc>
              <a:spcBef>
                <a:spcPts val="0"/>
              </a:spcBef>
              <a:buFontTx/>
              <a:buNone/>
              <a:defRPr sz="2100" b="0" u="none" baseline="0">
                <a:latin typeface="Arial" panose="020B0604020202020204" pitchFamily="34" charset="0"/>
                <a:cs typeface="Arial" panose="020B0604020202020204" pitchFamily="34" charset="0"/>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fr-FR" dirty="0" smtClean="0"/>
              <a:t>Insérez le texte</a:t>
            </a:r>
          </a:p>
          <a:p>
            <a:pPr lvl="0"/>
            <a:endParaRPr lang="fr-FR" dirty="0" smtClean="0"/>
          </a:p>
          <a:p>
            <a:pPr lvl="1"/>
            <a:r>
              <a:rPr lang="fr-FR" dirty="0" smtClean="0"/>
              <a:t>Insérez l’intertitre</a:t>
            </a:r>
          </a:p>
          <a:p>
            <a:pPr lvl="1"/>
            <a:endParaRPr lang="fr-FR" dirty="0" smtClean="0"/>
          </a:p>
          <a:p>
            <a:pPr lvl="2"/>
            <a:r>
              <a:rPr lang="fr-FR" dirty="0" smtClean="0"/>
              <a:t>Insérez le texte</a:t>
            </a:r>
          </a:p>
        </p:txBody>
      </p:sp>
    </p:spTree>
    <p:extLst>
      <p:ext uri="{BB962C8B-B14F-4D97-AF65-F5344CB8AC3E}">
        <p14:creationId xmlns:p14="http://schemas.microsoft.com/office/powerpoint/2010/main" val="307051831"/>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85800" y="1369004"/>
            <a:ext cx="8001000" cy="526472"/>
          </a:xfrm>
          <a:prstGeom prst="rect">
            <a:avLst/>
          </a:prstGeom>
        </p:spPr>
        <p:txBody>
          <a:bodyPr lIns="0" tIns="0" rIns="0" bIns="0"/>
          <a:lstStyle>
            <a:lvl1pPr>
              <a:defRPr sz="3200" b="1">
                <a:latin typeface="Arial" panose="020B0604020202020204" pitchFamily="34" charset="0"/>
                <a:cs typeface="Arial" panose="020B0604020202020204" pitchFamily="34" charset="0"/>
              </a:defRPr>
            </a:lvl1pPr>
          </a:lstStyle>
          <a:p>
            <a:r>
              <a:rPr lang="fr-FR" dirty="0" smtClean="0"/>
              <a:t>Insérez le titre</a:t>
            </a:r>
            <a:endParaRPr lang="fr-CA" dirty="0"/>
          </a:p>
        </p:txBody>
      </p:sp>
      <p:sp>
        <p:nvSpPr>
          <p:cNvPr id="8" name="Espace réservé du texte 7"/>
          <p:cNvSpPr>
            <a:spLocks noGrp="1"/>
          </p:cNvSpPr>
          <p:nvPr>
            <p:ph type="body" sz="quarter" idx="11" hasCustomPrompt="1"/>
          </p:nvPr>
        </p:nvSpPr>
        <p:spPr>
          <a:xfrm>
            <a:off x="685800" y="2103120"/>
            <a:ext cx="8001000" cy="4145280"/>
          </a:xfrm>
          <a:prstGeom prst="rect">
            <a:avLst/>
          </a:prstGeom>
        </p:spPr>
        <p:txBody>
          <a:bodyPr lIns="0" tIns="0" rIns="0" bIns="0"/>
          <a:lstStyle>
            <a:lvl1pPr marL="0" indent="0">
              <a:lnSpc>
                <a:spcPct val="100000"/>
              </a:lnSpc>
              <a:spcBef>
                <a:spcPts val="0"/>
              </a:spcBef>
              <a:buFontTx/>
              <a:buNone/>
              <a:defRPr sz="2100">
                <a:latin typeface="Arial" panose="020B0604020202020204" pitchFamily="34" charset="0"/>
                <a:cs typeface="Arial" panose="020B0604020202020204" pitchFamily="34" charset="0"/>
              </a:defRPr>
            </a:lvl1pPr>
            <a:lvl2pPr marL="0" indent="0">
              <a:lnSpc>
                <a:spcPct val="100000"/>
              </a:lnSpc>
              <a:spcBef>
                <a:spcPts val="0"/>
              </a:spcBef>
              <a:buFontTx/>
              <a:buNone/>
              <a:defRPr b="1" baseline="0">
                <a:solidFill>
                  <a:srgbClr val="EA502C"/>
                </a:solidFill>
                <a:latin typeface="Arial" panose="020B0604020202020204" pitchFamily="34" charset="0"/>
                <a:cs typeface="Arial" panose="020B0604020202020204" pitchFamily="34" charset="0"/>
              </a:defRPr>
            </a:lvl2pPr>
            <a:lvl3pPr marL="457200" indent="-228600">
              <a:lnSpc>
                <a:spcPct val="100000"/>
              </a:lnSpc>
              <a:spcBef>
                <a:spcPts val="0"/>
              </a:spcBef>
              <a:buSzPct val="85000"/>
              <a:buFont typeface="Wingdings" panose="05000000000000000000" pitchFamily="2" charset="2"/>
              <a:buChar char="§"/>
              <a:tabLst>
                <a:tab pos="457200" algn="l"/>
              </a:tabLst>
              <a:defRPr sz="2100" b="0" u="none" baseline="0">
                <a:latin typeface="Arial" panose="020B0604020202020204" pitchFamily="34" charset="0"/>
                <a:cs typeface="Arial" panose="020B0604020202020204" pitchFamily="34" charset="0"/>
              </a:defRPr>
            </a:lvl3pPr>
            <a:lvl4pPr marL="0" indent="0">
              <a:lnSpc>
                <a:spcPct val="100000"/>
              </a:lnSpc>
              <a:spcBef>
                <a:spcPts val="0"/>
              </a:spcBef>
              <a:buFontTx/>
              <a:buNone/>
              <a:defRPr/>
            </a:lvl4pPr>
            <a:lvl5pPr marL="0" indent="0">
              <a:lnSpc>
                <a:spcPct val="100000"/>
              </a:lnSpc>
              <a:spcBef>
                <a:spcPts val="0"/>
              </a:spcBef>
              <a:buFontTx/>
              <a:buNone/>
              <a:defRPr/>
            </a:lvl5pPr>
          </a:lstStyle>
          <a:p>
            <a:pPr lvl="2"/>
            <a:r>
              <a:rPr lang="fr-FR" dirty="0" smtClean="0"/>
              <a:t>Insérez le texte</a:t>
            </a:r>
          </a:p>
        </p:txBody>
      </p:sp>
    </p:spTree>
    <p:extLst>
      <p:ext uri="{BB962C8B-B14F-4D97-AF65-F5344CB8AC3E}">
        <p14:creationId xmlns:p14="http://schemas.microsoft.com/office/powerpoint/2010/main" val="133625825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emphas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ZoneTexte 3"/>
          <p:cNvSpPr txBox="1"/>
          <p:nvPr userDrawn="1"/>
        </p:nvSpPr>
        <p:spPr>
          <a:xfrm>
            <a:off x="8077992" y="38853"/>
            <a:ext cx="761472" cy="729728"/>
          </a:xfrm>
          <a:prstGeom prst="rect">
            <a:avLst/>
          </a:prstGeom>
          <a:noFill/>
        </p:spPr>
        <p:txBody>
          <a:bodyPr wrap="square" lIns="0" tIns="0" rIns="0" bIns="0" rtlCol="0">
            <a:noAutofit/>
          </a:bodyPr>
          <a:lstStyle/>
          <a:p>
            <a:pPr>
              <a:lnSpc>
                <a:spcPct val="90000"/>
              </a:lnSpc>
            </a:pPr>
            <a:r>
              <a:rPr lang="fr-CA" sz="5400" b="0" dirty="0" smtClean="0">
                <a:solidFill>
                  <a:srgbClr val="058ACD"/>
                </a:solidFill>
                <a:latin typeface="Webdings" panose="05030102010509060703" pitchFamily="18" charset="2"/>
              </a:rPr>
              <a:t>¨</a:t>
            </a:r>
            <a:endParaRPr lang="fr-FR" sz="5400" b="0" dirty="0">
              <a:solidFill>
                <a:srgbClr val="058ACD"/>
              </a:solidFill>
              <a:latin typeface="Webdings" panose="05030102010509060703" pitchFamily="18" charset="2"/>
            </a:endParaRPr>
          </a:p>
        </p:txBody>
      </p:sp>
      <p:pic>
        <p:nvPicPr>
          <p:cNvPr id="5" name="Image 4"/>
          <p:cNvPicPr>
            <a:picLocks noChangeAspect="1"/>
          </p:cNvPicPr>
          <p:nvPr userDrawn="1"/>
        </p:nvPicPr>
        <p:blipFill rotWithShape="1">
          <a:blip r:embed="rId3">
            <a:extLst>
              <a:ext uri="{28A0092B-C50C-407E-A947-70E740481C1C}">
                <a14:useLocalDpi xmlns:a14="http://schemas.microsoft.com/office/drawing/2010/main" val="0"/>
              </a:ext>
            </a:extLst>
          </a:blip>
          <a:srcRect l="22236" t="33255" r="39176" b="39765"/>
          <a:stretch/>
        </p:blipFill>
        <p:spPr>
          <a:xfrm>
            <a:off x="0" y="268941"/>
            <a:ext cx="3528510" cy="1850316"/>
          </a:xfrm>
          <a:prstGeom prst="rect">
            <a:avLst/>
          </a:prstGeom>
        </p:spPr>
      </p:pic>
      <p:pic>
        <p:nvPicPr>
          <p:cNvPr id="6" name="Image 5"/>
          <p:cNvPicPr>
            <a:picLocks noChangeAspect="1"/>
          </p:cNvPicPr>
          <p:nvPr userDrawn="1"/>
        </p:nvPicPr>
        <p:blipFill rotWithShape="1">
          <a:blip r:embed="rId3">
            <a:extLst>
              <a:ext uri="{28A0092B-C50C-407E-A947-70E740481C1C}">
                <a14:useLocalDpi xmlns:a14="http://schemas.microsoft.com/office/drawing/2010/main" val="0"/>
              </a:ext>
            </a:extLst>
          </a:blip>
          <a:srcRect t="2980" r="80471" b="90746"/>
          <a:stretch/>
        </p:blipFill>
        <p:spPr>
          <a:xfrm>
            <a:off x="0" y="204395"/>
            <a:ext cx="1785769" cy="430306"/>
          </a:xfrm>
          <a:prstGeom prst="rect">
            <a:avLst/>
          </a:prstGeom>
        </p:spPr>
      </p:pic>
      <p:sp>
        <p:nvSpPr>
          <p:cNvPr id="7" name="Titre 1"/>
          <p:cNvSpPr>
            <a:spLocks noGrp="1"/>
          </p:cNvSpPr>
          <p:nvPr>
            <p:ph type="title" hasCustomPrompt="1"/>
          </p:nvPr>
        </p:nvSpPr>
        <p:spPr>
          <a:xfrm>
            <a:off x="685800" y="1369004"/>
            <a:ext cx="8001000" cy="526472"/>
          </a:xfrm>
          <a:prstGeom prst="rect">
            <a:avLst/>
          </a:prstGeom>
        </p:spPr>
        <p:txBody>
          <a:bodyPr lIns="0" tIns="0" rIns="0" bIns="0"/>
          <a:lstStyle>
            <a:lvl1pPr>
              <a:defRPr sz="3200" b="1">
                <a:latin typeface="Arial" panose="020B0604020202020204" pitchFamily="34" charset="0"/>
                <a:cs typeface="Arial" panose="020B0604020202020204" pitchFamily="34" charset="0"/>
              </a:defRPr>
            </a:lvl1pPr>
          </a:lstStyle>
          <a:p>
            <a:r>
              <a:rPr lang="fr-FR" dirty="0" smtClean="0"/>
              <a:t>Insérez le titre</a:t>
            </a:r>
            <a:endParaRPr lang="fr-CA" dirty="0"/>
          </a:p>
        </p:txBody>
      </p:sp>
      <p:sp>
        <p:nvSpPr>
          <p:cNvPr id="8" name="Espace réservé du texte 7"/>
          <p:cNvSpPr>
            <a:spLocks noGrp="1"/>
          </p:cNvSpPr>
          <p:nvPr>
            <p:ph type="body" sz="quarter" idx="11" hasCustomPrompt="1"/>
          </p:nvPr>
        </p:nvSpPr>
        <p:spPr>
          <a:xfrm>
            <a:off x="685800" y="2103120"/>
            <a:ext cx="8001000" cy="4145280"/>
          </a:xfrm>
          <a:prstGeom prst="rect">
            <a:avLst/>
          </a:prstGeom>
        </p:spPr>
        <p:txBody>
          <a:bodyPr lIns="0" tIns="0" rIns="0" bIns="0"/>
          <a:lstStyle>
            <a:lvl1pPr marL="0" indent="0">
              <a:lnSpc>
                <a:spcPct val="100000"/>
              </a:lnSpc>
              <a:spcBef>
                <a:spcPts val="0"/>
              </a:spcBef>
              <a:buFontTx/>
              <a:buNone/>
              <a:defRPr sz="2100">
                <a:latin typeface="Arial" panose="020B0604020202020204" pitchFamily="34" charset="0"/>
                <a:cs typeface="Arial" panose="020B0604020202020204" pitchFamily="34" charset="0"/>
              </a:defRPr>
            </a:lvl1pPr>
            <a:lvl2pPr marL="0" indent="0">
              <a:lnSpc>
                <a:spcPct val="100000"/>
              </a:lnSpc>
              <a:spcBef>
                <a:spcPts val="0"/>
              </a:spcBef>
              <a:buFontTx/>
              <a:buNone/>
              <a:defRPr b="1" baseline="0">
                <a:solidFill>
                  <a:srgbClr val="EA502C"/>
                </a:solidFill>
                <a:latin typeface="Arial" panose="020B0604020202020204" pitchFamily="34" charset="0"/>
                <a:cs typeface="Arial" panose="020B0604020202020204" pitchFamily="34" charset="0"/>
              </a:defRPr>
            </a:lvl2pPr>
            <a:lvl3pPr marL="0" indent="0">
              <a:lnSpc>
                <a:spcPct val="100000"/>
              </a:lnSpc>
              <a:spcBef>
                <a:spcPts val="0"/>
              </a:spcBef>
              <a:buFontTx/>
              <a:buNone/>
              <a:defRPr sz="2100" b="0" u="none" baseline="0">
                <a:latin typeface="Arial" panose="020B0604020202020204" pitchFamily="34" charset="0"/>
                <a:cs typeface="Arial" panose="020B0604020202020204" pitchFamily="34" charset="0"/>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fr-FR" dirty="0" smtClean="0"/>
              <a:t>Insérez le texte</a:t>
            </a:r>
          </a:p>
          <a:p>
            <a:pPr lvl="0"/>
            <a:endParaRPr lang="fr-FR" dirty="0" smtClean="0"/>
          </a:p>
          <a:p>
            <a:pPr lvl="1"/>
            <a:r>
              <a:rPr lang="fr-FR" dirty="0" smtClean="0"/>
              <a:t>Insérez l’intertitre</a:t>
            </a:r>
          </a:p>
          <a:p>
            <a:pPr lvl="1"/>
            <a:endParaRPr lang="fr-FR" dirty="0" smtClean="0"/>
          </a:p>
          <a:p>
            <a:pPr lvl="2"/>
            <a:r>
              <a:rPr lang="fr-FR" dirty="0" smtClean="0"/>
              <a:t>Insérez le texte</a:t>
            </a:r>
          </a:p>
        </p:txBody>
      </p:sp>
    </p:spTree>
    <p:extLst>
      <p:ext uri="{BB962C8B-B14F-4D97-AF65-F5344CB8AC3E}">
        <p14:creationId xmlns:p14="http://schemas.microsoft.com/office/powerpoint/2010/main" val="35882664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leurs Congrès RPCU 2016">
    <p:spTree>
      <p:nvGrpSpPr>
        <p:cNvPr id="1" name=""/>
        <p:cNvGrpSpPr/>
        <p:nvPr/>
      </p:nvGrpSpPr>
      <p:grpSpPr>
        <a:xfrm>
          <a:off x="0" y="0"/>
          <a:ext cx="0" cy="0"/>
          <a:chOff x="0" y="0"/>
          <a:chExt cx="0" cy="0"/>
        </a:xfrm>
      </p:grpSpPr>
      <p:sp>
        <p:nvSpPr>
          <p:cNvPr id="8" name="ZoneTexte 7"/>
          <p:cNvSpPr txBox="1"/>
          <p:nvPr userDrawn="1"/>
        </p:nvSpPr>
        <p:spPr>
          <a:xfrm>
            <a:off x="1907381" y="3709987"/>
            <a:ext cx="895350" cy="1319213"/>
          </a:xfrm>
          <a:prstGeom prst="rect">
            <a:avLst/>
          </a:prstGeom>
          <a:noFill/>
        </p:spPr>
        <p:txBody>
          <a:bodyPr wrap="square" lIns="0" tIns="0" rIns="0" bIns="0" rtlCol="0">
            <a:noAutofit/>
          </a:bodyPr>
          <a:lstStyle/>
          <a:p>
            <a:r>
              <a:rPr lang="fr-CA" sz="1200" b="1" kern="1200" dirty="0" smtClean="0">
                <a:solidFill>
                  <a:schemeClr val="tx1"/>
                </a:solidFill>
                <a:effectLst/>
                <a:latin typeface="+mn-lt"/>
                <a:ea typeface="+mn-ea"/>
                <a:cs typeface="+mn-cs"/>
              </a:rPr>
              <a:t>Oranger</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 : 234</a:t>
            </a:r>
          </a:p>
          <a:p>
            <a:r>
              <a:rPr lang="en-CA" sz="1200" kern="1200" dirty="0" smtClean="0">
                <a:solidFill>
                  <a:schemeClr val="tx1"/>
                </a:solidFill>
                <a:effectLst/>
                <a:latin typeface="+mn-lt"/>
                <a:ea typeface="+mn-ea"/>
                <a:cs typeface="+mn-cs"/>
              </a:rPr>
              <a:t>G : 80</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 : 44</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ea502c</a:t>
            </a:r>
            <a:endParaRPr lang="fr-CA" sz="1200" kern="1200" dirty="0">
              <a:solidFill>
                <a:schemeClr val="tx1"/>
              </a:solidFill>
              <a:effectLst/>
              <a:latin typeface="+mn-lt"/>
              <a:ea typeface="+mn-ea"/>
              <a:cs typeface="+mn-cs"/>
            </a:endParaRPr>
          </a:p>
        </p:txBody>
      </p:sp>
      <p:sp>
        <p:nvSpPr>
          <p:cNvPr id="9" name="ZoneTexte 8"/>
          <p:cNvSpPr txBox="1"/>
          <p:nvPr userDrawn="1"/>
        </p:nvSpPr>
        <p:spPr>
          <a:xfrm>
            <a:off x="3458369" y="3709987"/>
            <a:ext cx="895350" cy="1319213"/>
          </a:xfrm>
          <a:prstGeom prst="rect">
            <a:avLst/>
          </a:prstGeom>
          <a:noFill/>
        </p:spPr>
        <p:txBody>
          <a:bodyPr wrap="square" lIns="0" tIns="0" rIns="0" bIns="0" rtlCol="0">
            <a:noAutofit/>
          </a:bodyPr>
          <a:lstStyle/>
          <a:p>
            <a:r>
              <a:rPr lang="fr-CA" sz="1200" b="1" kern="1200" dirty="0" smtClean="0">
                <a:solidFill>
                  <a:schemeClr val="tx1"/>
                </a:solidFill>
                <a:effectLst/>
                <a:latin typeface="+mn-lt"/>
                <a:ea typeface="+mn-ea"/>
                <a:cs typeface="+mn-cs"/>
              </a:rPr>
              <a:t>Bleu</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R : 5</a:t>
            </a:r>
          </a:p>
          <a:p>
            <a:r>
              <a:rPr lang="fr-CA" sz="1200" kern="1200" dirty="0" smtClean="0">
                <a:solidFill>
                  <a:schemeClr val="tx1"/>
                </a:solidFill>
                <a:effectLst/>
                <a:latin typeface="+mn-lt"/>
                <a:ea typeface="+mn-ea"/>
                <a:cs typeface="+mn-cs"/>
              </a:rPr>
              <a:t>G : 140</a:t>
            </a:r>
          </a:p>
          <a:p>
            <a:r>
              <a:rPr lang="fr-CA" sz="1200" kern="1200" dirty="0" smtClean="0">
                <a:solidFill>
                  <a:schemeClr val="tx1"/>
                </a:solidFill>
                <a:effectLst/>
                <a:latin typeface="+mn-lt"/>
                <a:ea typeface="+mn-ea"/>
                <a:cs typeface="+mn-cs"/>
              </a:rPr>
              <a:t>B : 204</a:t>
            </a:r>
          </a:p>
          <a:p>
            <a:r>
              <a:rPr lang="fr-CA" sz="1200" kern="1200" dirty="0" smtClean="0">
                <a:solidFill>
                  <a:schemeClr val="tx1"/>
                </a:solidFill>
                <a:effectLst/>
                <a:latin typeface="+mn-lt"/>
                <a:ea typeface="+mn-ea"/>
                <a:cs typeface="+mn-cs"/>
              </a:rPr>
              <a:t># 058ccc</a:t>
            </a:r>
            <a:endParaRPr lang="fr-CA" sz="1200" kern="1200" dirty="0">
              <a:solidFill>
                <a:schemeClr val="tx1"/>
              </a:solidFill>
              <a:effectLst/>
              <a:latin typeface="+mn-lt"/>
              <a:ea typeface="+mn-ea"/>
              <a:cs typeface="+mn-cs"/>
            </a:endParaRPr>
          </a:p>
        </p:txBody>
      </p:sp>
      <p:sp>
        <p:nvSpPr>
          <p:cNvPr id="10" name="ZoneTexte 9"/>
          <p:cNvSpPr txBox="1"/>
          <p:nvPr userDrawn="1"/>
        </p:nvSpPr>
        <p:spPr>
          <a:xfrm>
            <a:off x="5009357" y="3709987"/>
            <a:ext cx="895350" cy="1319213"/>
          </a:xfrm>
          <a:prstGeom prst="rect">
            <a:avLst/>
          </a:prstGeom>
          <a:noFill/>
        </p:spPr>
        <p:txBody>
          <a:bodyPr wrap="square" lIns="0" tIns="0" rIns="0" bIns="0" rtlCol="0">
            <a:noAutofit/>
          </a:bodyPr>
          <a:lstStyle/>
          <a:p>
            <a:r>
              <a:rPr lang="en-CA" sz="1200" b="1" kern="1200" dirty="0" smtClean="0">
                <a:solidFill>
                  <a:schemeClr val="tx1"/>
                </a:solidFill>
                <a:effectLst/>
                <a:latin typeface="+mn-lt"/>
                <a:ea typeface="+mn-ea"/>
                <a:cs typeface="+mn-cs"/>
              </a:rPr>
              <a:t>Gris</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 : 167</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G : 169</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 : 171</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a7a9ab</a:t>
            </a:r>
            <a:endParaRPr lang="fr-CA" sz="1200" kern="1200" dirty="0">
              <a:solidFill>
                <a:schemeClr val="tx1"/>
              </a:solidFill>
              <a:effectLst/>
              <a:latin typeface="+mn-lt"/>
              <a:ea typeface="+mn-ea"/>
              <a:cs typeface="+mn-cs"/>
            </a:endParaRPr>
          </a:p>
        </p:txBody>
      </p:sp>
      <p:sp>
        <p:nvSpPr>
          <p:cNvPr id="3" name="Rectangle 2"/>
          <p:cNvSpPr/>
          <p:nvPr userDrawn="1"/>
        </p:nvSpPr>
        <p:spPr>
          <a:xfrm>
            <a:off x="1907381" y="2800350"/>
            <a:ext cx="676275" cy="676275"/>
          </a:xfrm>
          <a:prstGeom prst="rect">
            <a:avLst/>
          </a:prstGeom>
          <a:solidFill>
            <a:srgbClr val="EA5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p:cNvSpPr/>
          <p:nvPr userDrawn="1"/>
        </p:nvSpPr>
        <p:spPr>
          <a:xfrm>
            <a:off x="3458369" y="2800350"/>
            <a:ext cx="676275" cy="676275"/>
          </a:xfrm>
          <a:prstGeom prst="rect">
            <a:avLst/>
          </a:prstGeom>
          <a:solidFill>
            <a:srgbClr val="05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p:cNvSpPr/>
          <p:nvPr userDrawn="1"/>
        </p:nvSpPr>
        <p:spPr>
          <a:xfrm>
            <a:off x="5009357" y="2819400"/>
            <a:ext cx="676275" cy="676275"/>
          </a:xfrm>
          <a:prstGeom prst="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userDrawn="1"/>
        </p:nvSpPr>
        <p:spPr>
          <a:xfrm>
            <a:off x="6560344" y="2819400"/>
            <a:ext cx="676275" cy="6762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userDrawn="1"/>
        </p:nvSpPr>
        <p:spPr>
          <a:xfrm>
            <a:off x="6560344" y="3709987"/>
            <a:ext cx="895350" cy="1319213"/>
          </a:xfrm>
          <a:prstGeom prst="rect">
            <a:avLst/>
          </a:prstGeom>
          <a:noFill/>
        </p:spPr>
        <p:txBody>
          <a:bodyPr wrap="square" lIns="0" tIns="0" rIns="0" bIns="0" rtlCol="0">
            <a:noAutofit/>
          </a:bodyPr>
          <a:lstStyle/>
          <a:p>
            <a:r>
              <a:rPr lang="fr-CA" sz="1200" b="1" kern="1200" dirty="0" smtClean="0">
                <a:solidFill>
                  <a:schemeClr val="tx1"/>
                </a:solidFill>
                <a:effectLst/>
                <a:latin typeface="+mn-lt"/>
                <a:ea typeface="+mn-ea"/>
                <a:cs typeface="+mn-cs"/>
              </a:rPr>
              <a:t>Noir</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 : 0</a:t>
            </a:r>
          </a:p>
          <a:p>
            <a:r>
              <a:rPr lang="en-CA" sz="1200" kern="1200" dirty="0" smtClean="0">
                <a:solidFill>
                  <a:schemeClr val="tx1"/>
                </a:solidFill>
                <a:effectLst/>
                <a:latin typeface="+mn-lt"/>
                <a:ea typeface="+mn-ea"/>
                <a:cs typeface="+mn-cs"/>
              </a:rPr>
              <a:t>G : 0</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 : 0</a:t>
            </a:r>
            <a:endParaRPr lang="fr-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000000</a:t>
            </a:r>
            <a:endParaRPr lang="fr-CA" sz="1200" kern="1200" dirty="0">
              <a:solidFill>
                <a:schemeClr val="tx1"/>
              </a:solidFill>
              <a:effectLst/>
              <a:latin typeface="+mn-lt"/>
              <a:ea typeface="+mn-ea"/>
              <a:cs typeface="+mn-cs"/>
            </a:endParaRPr>
          </a:p>
        </p:txBody>
      </p:sp>
      <p:sp>
        <p:nvSpPr>
          <p:cNvPr id="17" name="ZoneTexte 16"/>
          <p:cNvSpPr txBox="1"/>
          <p:nvPr userDrawn="1"/>
        </p:nvSpPr>
        <p:spPr>
          <a:xfrm>
            <a:off x="1917699" y="1766888"/>
            <a:ext cx="5235575" cy="509588"/>
          </a:xfrm>
          <a:prstGeom prst="rect">
            <a:avLst/>
          </a:prstGeom>
          <a:noFill/>
        </p:spPr>
        <p:txBody>
          <a:bodyPr wrap="square" lIns="0" tIns="0" rIns="0" bIns="0" rtlCol="0">
            <a:noAutofit/>
          </a:bodyPr>
          <a:lstStyle/>
          <a:p>
            <a:r>
              <a:rPr lang="fr-CA" sz="2400" b="1" kern="1200" dirty="0" smtClean="0">
                <a:solidFill>
                  <a:schemeClr val="tx1"/>
                </a:solidFill>
                <a:effectLst/>
                <a:latin typeface="+mn-lt"/>
                <a:ea typeface="+mn-ea"/>
                <a:cs typeface="+mn-cs"/>
              </a:rPr>
              <a:t>Couleurs</a:t>
            </a:r>
            <a:r>
              <a:rPr lang="fr-CA" sz="2400" b="1" kern="1200" baseline="0" dirty="0" smtClean="0">
                <a:solidFill>
                  <a:schemeClr val="tx1"/>
                </a:solidFill>
                <a:effectLst/>
                <a:latin typeface="+mn-lt"/>
                <a:ea typeface="+mn-ea"/>
                <a:cs typeface="+mn-cs"/>
              </a:rPr>
              <a:t> Congrès RPCU 2016</a:t>
            </a:r>
            <a:endParaRPr lang="fr-CA" sz="24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39291307"/>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Image 3"/>
          <p:cNvPicPr>
            <a:picLocks noChangeAspect="1"/>
          </p:cNvPicPr>
          <p:nvPr userDrawn="1"/>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6757" y="190965"/>
            <a:ext cx="2024231" cy="526300"/>
          </a:xfrm>
          <a:prstGeom prst="rect">
            <a:avLst/>
          </a:prstGeom>
        </p:spPr>
      </p:pic>
      <p:sp>
        <p:nvSpPr>
          <p:cNvPr id="8" name="Rectangle 7"/>
          <p:cNvSpPr/>
          <p:nvPr userDrawn="1"/>
        </p:nvSpPr>
        <p:spPr>
          <a:xfrm>
            <a:off x="7837714" y="190965"/>
            <a:ext cx="1189318" cy="341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dirty="0" smtClean="0"/>
              <a:t>Version de travail 01-02-2019</a:t>
            </a:r>
            <a:endParaRPr lang="fr-FR" sz="1000" dirty="0"/>
          </a:p>
        </p:txBody>
      </p:sp>
      <p:sp>
        <p:nvSpPr>
          <p:cNvPr id="9" name="Titre 1"/>
          <p:cNvSpPr>
            <a:spLocks noGrp="1"/>
          </p:cNvSpPr>
          <p:nvPr>
            <p:ph type="title" hasCustomPrompt="1"/>
          </p:nvPr>
        </p:nvSpPr>
        <p:spPr>
          <a:xfrm>
            <a:off x="685800" y="861004"/>
            <a:ext cx="8001000" cy="526472"/>
          </a:xfrm>
          <a:prstGeom prst="rect">
            <a:avLst/>
          </a:prstGeom>
        </p:spPr>
        <p:txBody>
          <a:bodyPr lIns="0" tIns="0" rIns="0" bIns="0"/>
          <a:lstStyle>
            <a:lvl1pPr>
              <a:defRPr sz="3200" b="1">
                <a:latin typeface="Arial" panose="020B0604020202020204" pitchFamily="34" charset="0"/>
                <a:cs typeface="Arial" panose="020B0604020202020204" pitchFamily="34" charset="0"/>
              </a:defRPr>
            </a:lvl1pPr>
          </a:lstStyle>
          <a:p>
            <a:r>
              <a:rPr lang="fr-FR" dirty="0" smtClean="0"/>
              <a:t>Insérez le titre</a:t>
            </a:r>
            <a:endParaRPr lang="fr-CA" dirty="0"/>
          </a:p>
        </p:txBody>
      </p:sp>
      <p:sp>
        <p:nvSpPr>
          <p:cNvPr id="10" name="Espace réservé du texte 7"/>
          <p:cNvSpPr>
            <a:spLocks noGrp="1"/>
          </p:cNvSpPr>
          <p:nvPr>
            <p:ph type="body" sz="quarter" idx="11" hasCustomPrompt="1"/>
          </p:nvPr>
        </p:nvSpPr>
        <p:spPr>
          <a:xfrm>
            <a:off x="685800" y="1722120"/>
            <a:ext cx="8001000" cy="4145280"/>
          </a:xfrm>
          <a:prstGeom prst="rect">
            <a:avLst/>
          </a:prstGeom>
        </p:spPr>
        <p:txBody>
          <a:bodyPr lIns="0" tIns="0" rIns="0" bIns="0"/>
          <a:lstStyle>
            <a:lvl1pPr marL="0" indent="0">
              <a:lnSpc>
                <a:spcPct val="100000"/>
              </a:lnSpc>
              <a:spcBef>
                <a:spcPts val="0"/>
              </a:spcBef>
              <a:buFontTx/>
              <a:buNone/>
              <a:defRPr sz="2100">
                <a:latin typeface="Arial" panose="020B0604020202020204" pitchFamily="34" charset="0"/>
                <a:cs typeface="Arial" panose="020B0604020202020204" pitchFamily="34" charset="0"/>
              </a:defRPr>
            </a:lvl1pPr>
            <a:lvl2pPr marL="0" indent="0">
              <a:lnSpc>
                <a:spcPct val="100000"/>
              </a:lnSpc>
              <a:spcBef>
                <a:spcPts val="0"/>
              </a:spcBef>
              <a:buFontTx/>
              <a:buNone/>
              <a:defRPr b="1" baseline="0">
                <a:solidFill>
                  <a:srgbClr val="EA502C"/>
                </a:solidFill>
                <a:latin typeface="Arial" panose="020B0604020202020204" pitchFamily="34" charset="0"/>
                <a:cs typeface="Arial" panose="020B0604020202020204" pitchFamily="34" charset="0"/>
              </a:defRPr>
            </a:lvl2pPr>
            <a:lvl3pPr marL="457200" indent="-228600">
              <a:lnSpc>
                <a:spcPct val="100000"/>
              </a:lnSpc>
              <a:spcBef>
                <a:spcPts val="0"/>
              </a:spcBef>
              <a:buSzPct val="85000"/>
              <a:buFont typeface="Wingdings" panose="05000000000000000000" pitchFamily="2" charset="2"/>
              <a:buChar char="§"/>
              <a:tabLst>
                <a:tab pos="457200" algn="l"/>
              </a:tabLst>
              <a:defRPr sz="2100" b="0" u="none" baseline="0">
                <a:latin typeface="Arial" panose="020B0604020202020204" pitchFamily="34" charset="0"/>
                <a:cs typeface="Arial" panose="020B0604020202020204" pitchFamily="34" charset="0"/>
              </a:defRPr>
            </a:lvl3pPr>
            <a:lvl4pPr marL="0" indent="0">
              <a:lnSpc>
                <a:spcPct val="100000"/>
              </a:lnSpc>
              <a:spcBef>
                <a:spcPts val="0"/>
              </a:spcBef>
              <a:buFontTx/>
              <a:buNone/>
              <a:defRPr/>
            </a:lvl4pPr>
            <a:lvl5pPr marL="0" indent="0">
              <a:lnSpc>
                <a:spcPct val="100000"/>
              </a:lnSpc>
              <a:spcBef>
                <a:spcPts val="0"/>
              </a:spcBef>
              <a:buFontTx/>
              <a:buNone/>
              <a:defRPr/>
            </a:lvl5pPr>
          </a:lstStyle>
          <a:p>
            <a:pPr lvl="2"/>
            <a:r>
              <a:rPr lang="fr-FR" dirty="0" smtClean="0"/>
              <a:t>Insérez le texte</a:t>
            </a:r>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Image 12"/>
          <p:cNvPicPr>
            <a:picLocks noChangeAspect="1"/>
          </p:cNvPicPr>
          <p:nvPr userDrawn="1"/>
        </p:nvPicPr>
        <p:blipFill rotWithShape="1">
          <a:blip r:embed="rId4">
            <a:extLst>
              <a:ext uri="{28A0092B-C50C-407E-A947-70E740481C1C}">
                <a14:useLocalDpi xmlns:a14="http://schemas.microsoft.com/office/drawing/2010/main" val="0"/>
              </a:ext>
            </a:extLst>
          </a:blip>
          <a:srcRect l="41980" t="52993" r="30608" b="26614"/>
          <a:stretch/>
        </p:blipFill>
        <p:spPr>
          <a:xfrm>
            <a:off x="66757" y="323626"/>
            <a:ext cx="2506531" cy="1398494"/>
          </a:xfrm>
          <a:prstGeom prst="rect">
            <a:avLst/>
          </a:prstGeom>
        </p:spPr>
      </p:pic>
      <p:sp>
        <p:nvSpPr>
          <p:cNvPr id="18" name="ZoneTexte 17"/>
          <p:cNvSpPr txBox="1"/>
          <p:nvPr userDrawn="1"/>
        </p:nvSpPr>
        <p:spPr>
          <a:xfrm>
            <a:off x="8077992" y="38853"/>
            <a:ext cx="761472" cy="729728"/>
          </a:xfrm>
          <a:prstGeom prst="rect">
            <a:avLst/>
          </a:prstGeom>
          <a:noFill/>
        </p:spPr>
        <p:txBody>
          <a:bodyPr wrap="square" lIns="0" tIns="0" rIns="0" bIns="0" rtlCol="0">
            <a:noAutofit/>
          </a:bodyPr>
          <a:lstStyle/>
          <a:p>
            <a:pPr>
              <a:lnSpc>
                <a:spcPct val="90000"/>
              </a:lnSpc>
            </a:pPr>
            <a:r>
              <a:rPr lang="fr-CA" sz="5400" b="0" dirty="0" smtClean="0">
                <a:solidFill>
                  <a:srgbClr val="058ACD"/>
                </a:solidFill>
                <a:latin typeface="Webdings" panose="05030102010509060703" pitchFamily="18" charset="2"/>
              </a:rPr>
              <a:t>¨</a:t>
            </a:r>
            <a:endParaRPr lang="fr-FR" sz="5400" b="0" dirty="0">
              <a:solidFill>
                <a:srgbClr val="058ACD"/>
              </a:solidFill>
              <a:latin typeface="Webdings" panose="05030102010509060703" pitchFamily="18" charset="2"/>
            </a:endParaRPr>
          </a:p>
        </p:txBody>
      </p:sp>
      <p:sp>
        <p:nvSpPr>
          <p:cNvPr id="5" name="ZoneTexte 2"/>
          <p:cNvSpPr txBox="1"/>
          <p:nvPr userDrawn="1"/>
        </p:nvSpPr>
        <p:spPr>
          <a:xfrm>
            <a:off x="380246" y="6235179"/>
            <a:ext cx="8646786" cy="323850"/>
          </a:xfrm>
          <a:prstGeom prst="rect">
            <a:avLst/>
          </a:prstGeom>
          <a:noFill/>
        </p:spPr>
        <p:txBody>
          <a:bodyPr wrap="square" lIns="0" tIns="0" rIns="0" bIns="0" rtlCol="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fld id="{D9304446-3C90-4C28-B64A-7EBC2EECA412}" type="slidenum">
              <a:rPr lang="fr-CA" sz="900" b="0" smtClean="0">
                <a:latin typeface="+mj-lt"/>
              </a:rPr>
              <a:pPr algn="ctr">
                <a:lnSpc>
                  <a:spcPct val="90000"/>
                </a:lnSpc>
              </a:pPr>
              <a:t>‹N°›</a:t>
            </a:fld>
            <a:endParaRPr lang="fr-CA" sz="900" b="0" dirty="0">
              <a:latin typeface="+mj-lt"/>
            </a:endParaRPr>
          </a:p>
        </p:txBody>
      </p:sp>
      <p:sp>
        <p:nvSpPr>
          <p:cNvPr id="6" name="ZoneTexte 5"/>
          <p:cNvSpPr txBox="1"/>
          <p:nvPr userDrawn="1"/>
        </p:nvSpPr>
        <p:spPr>
          <a:xfrm>
            <a:off x="3513108" y="6559029"/>
            <a:ext cx="2381061" cy="185389"/>
          </a:xfrm>
          <a:prstGeom prst="rect">
            <a:avLst/>
          </a:prstGeom>
          <a:noFill/>
        </p:spPr>
        <p:txBody>
          <a:bodyPr wrap="square" lIns="0" tIns="0" rIns="0" bIns="0" rtlCol="0">
            <a:noAutofit/>
          </a:bodyPr>
          <a:lstStyle/>
          <a:p>
            <a:pPr algn="ctr">
              <a:lnSpc>
                <a:spcPct val="90000"/>
              </a:lnSpc>
            </a:pPr>
            <a:r>
              <a:rPr lang="fr-FR" sz="1050" b="0" kern="1200" dirty="0" smtClean="0">
                <a:solidFill>
                  <a:schemeClr val="tx1"/>
                </a:solidFill>
                <a:effectLst/>
                <a:latin typeface="+mn-lt"/>
                <a:ea typeface="+mn-ea"/>
                <a:cs typeface="+mn-cs"/>
              </a:rPr>
              <a:t>® Tous droits réservés</a:t>
            </a:r>
            <a:endParaRPr lang="fr-FR" sz="1800" b="0" dirty="0">
              <a:latin typeface="Franklin Gothic Demi Cond" panose="020B0706030402020204" pitchFamily="34" charset="0"/>
            </a:endParaRPr>
          </a:p>
        </p:txBody>
      </p:sp>
      <p:pic>
        <p:nvPicPr>
          <p:cNvPr id="7" name="Imag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13472" y="6052247"/>
            <a:ext cx="1630528" cy="625602"/>
          </a:xfrm>
          <a:prstGeom prst="rect">
            <a:avLst/>
          </a:prstGeom>
        </p:spPr>
      </p:pic>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56" y="190800"/>
            <a:ext cx="2024231" cy="526300"/>
          </a:xfrm>
          <a:prstGeom prst="rect">
            <a:avLst/>
          </a:prstGeom>
        </p:spPr>
      </p:pic>
    </p:spTree>
    <p:extLst>
      <p:ext uri="{BB962C8B-B14F-4D97-AF65-F5344CB8AC3E}">
        <p14:creationId xmlns:p14="http://schemas.microsoft.com/office/powerpoint/2010/main" val="2216784808"/>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CA"/>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a:defRPr/>
            </a:pPr>
            <a:fld id="{F4806E94-5056-4E58-8A76-E1AB1EC3CCA7}" type="datetimeFigureOut">
              <a:rPr lang="fr-CA" smtClean="0"/>
              <a:pPr>
                <a:defRPr/>
              </a:pPr>
              <a:t>2019-04-11</a:t>
            </a:fld>
            <a:endParaRPr lang="fr-CA" dirty="0"/>
          </a:p>
        </p:txBody>
      </p:sp>
      <p:sp>
        <p:nvSpPr>
          <p:cNvPr id="8" name="Espace réservé du numéro de diapositive 7"/>
          <p:cNvSpPr>
            <a:spLocks noGrp="1"/>
          </p:cNvSpPr>
          <p:nvPr>
            <p:ph type="sldNum" sz="quarter" idx="11"/>
          </p:nvPr>
        </p:nvSpPr>
        <p:spPr>
          <a:xfrm>
            <a:off x="6553200" y="6356350"/>
            <a:ext cx="2133600" cy="365125"/>
          </a:xfrm>
          <a:prstGeom prst="rect">
            <a:avLst/>
          </a:prstGeom>
        </p:spPr>
        <p:txBody>
          <a:bodyPr/>
          <a:lstStyle/>
          <a:p>
            <a:pPr>
              <a:defRPr/>
            </a:pPr>
            <a:fld id="{246F021A-A008-4C87-9CF6-A17DF0CCCD40}" type="slidenum">
              <a:rPr lang="fr-CA" smtClean="0"/>
              <a:pPr>
                <a:defRPr/>
              </a:pPr>
              <a:t>‹N°›</a:t>
            </a:fld>
            <a:endParaRPr lang="fr-CA" dirty="0"/>
          </a:p>
        </p:txBody>
      </p:sp>
      <p:sp>
        <p:nvSpPr>
          <p:cNvPr id="9" name="Espace réservé du pied de page 8"/>
          <p:cNvSpPr>
            <a:spLocks noGrp="1"/>
          </p:cNvSpPr>
          <p:nvPr>
            <p:ph type="ftr" sz="quarter" idx="12"/>
          </p:nvPr>
        </p:nvSpPr>
        <p:spPr>
          <a:xfrm>
            <a:off x="3124200" y="6356350"/>
            <a:ext cx="2895600" cy="365125"/>
          </a:xfrm>
          <a:prstGeom prst="rect">
            <a:avLst/>
          </a:prstGeom>
        </p:spPr>
        <p:txBody>
          <a:bodyPr/>
          <a:lstStyle/>
          <a:p>
            <a:pPr>
              <a:defRPr/>
            </a:pPr>
            <a:endParaRPr lang="fr-CA" dirty="0"/>
          </a:p>
        </p:txBody>
      </p:sp>
    </p:spTree>
    <p:extLst>
      <p:ext uri="{BB962C8B-B14F-4D97-AF65-F5344CB8AC3E}">
        <p14:creationId xmlns:p14="http://schemas.microsoft.com/office/powerpoint/2010/main" val="76843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ZoneTexte 11"/>
          <p:cNvSpPr txBox="1"/>
          <p:nvPr userDrawn="1"/>
        </p:nvSpPr>
        <p:spPr>
          <a:xfrm>
            <a:off x="8448675" y="6400800"/>
            <a:ext cx="578357" cy="237604"/>
          </a:xfrm>
          <a:prstGeom prst="rect">
            <a:avLst/>
          </a:prstGeom>
          <a:noFill/>
        </p:spPr>
        <p:txBody>
          <a:bodyPr wrap="square" lIns="0" tIns="0" rIns="0" bIns="0" rtlCol="0" anchor="ctr" anchorCtr="0">
            <a:noAutofit/>
          </a:bodyPr>
          <a:lstStyle/>
          <a:p>
            <a:pPr algn="r">
              <a:lnSpc>
                <a:spcPct val="100000"/>
              </a:lnSpc>
            </a:pPr>
            <a:fld id="{B9274088-BDDE-4B9C-ACB6-E4738CAFBDFE}" type="slidenum">
              <a:rPr lang="en-CA" sz="900" b="1" smtClean="0">
                <a:solidFill>
                  <a:schemeClr val="tx1"/>
                </a:solidFill>
                <a:latin typeface="Arial" panose="020B0604020202020204" pitchFamily="34" charset="0"/>
                <a:cs typeface="Arial" panose="020B0604020202020204" pitchFamily="34" charset="0"/>
              </a:rPr>
              <a:t>‹N°›</a:t>
            </a:fld>
            <a:endParaRPr lang="fr-CA" sz="9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6601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5" r:id="rId4"/>
    <p:sldLayoutId id="2147483667" r:id="rId5"/>
    <p:sldLayoutId id="2147483666" r:id="rId6"/>
    <p:sldLayoutId id="2147483668" r:id="rId7"/>
    <p:sldLayoutId id="2147483669" r:id="rId8"/>
  </p:sldLayoutIdLst>
  <p:transition spd="slow">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3s1p2WQBU6k"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www.rpcu.qc.ca/"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microsoft.com/office/2007/relationships/diagramDrawing" Target="../diagrams/drawing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17" Type="http://schemas.openxmlformats.org/officeDocument/2006/relationships/diagramColors" Target="../diagrams/colors1.xml"/><Relationship Id="rId2" Type="http://schemas.openxmlformats.org/officeDocument/2006/relationships/tags" Target="../tags/tag2.xml"/><Relationship Id="rId16" Type="http://schemas.openxmlformats.org/officeDocument/2006/relationships/diagramQuickStyle" Target="../diagrams/quickStyl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diagramLayout" Target="../diagrams/layout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notesSlide" Target="../notesSlides/notesSlide2.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slideLayout" Target="../slideLayouts/slideLayout3.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37.xml"/><Relationship Id="rId7" Type="http://schemas.openxmlformats.org/officeDocument/2006/relationships/notesSlide" Target="../notesSlides/notesSlide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3.xml"/><Relationship Id="rId5" Type="http://schemas.openxmlformats.org/officeDocument/2006/relationships/tags" Target="../tags/tag39.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797" y="1410687"/>
            <a:ext cx="8001000" cy="2188922"/>
          </a:xfrm>
        </p:spPr>
        <p:txBody>
          <a:bodyPr/>
          <a:lstStyle/>
          <a:p>
            <a:pPr algn="ct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solidFill>
                  <a:schemeClr val="accent2">
                    <a:lumMod val="75000"/>
                  </a:schemeClr>
                </a:solidFill>
              </a:rPr>
              <a:t>POUR LE MIEUX-ÊTRE </a:t>
            </a:r>
            <a:br>
              <a:rPr lang="fr-FR" dirty="0" smtClean="0">
                <a:solidFill>
                  <a:schemeClr val="accent2">
                    <a:lumMod val="75000"/>
                  </a:schemeClr>
                </a:solidFill>
              </a:rPr>
            </a:br>
            <a:r>
              <a:rPr lang="fr-FR" dirty="0" smtClean="0">
                <a:solidFill>
                  <a:schemeClr val="accent2">
                    <a:lumMod val="75000"/>
                  </a:schemeClr>
                </a:solidFill>
              </a:rPr>
              <a:t>DES AINÉS </a:t>
            </a:r>
            <a:br>
              <a:rPr lang="fr-FR" dirty="0" smtClean="0">
                <a:solidFill>
                  <a:schemeClr val="accent2">
                    <a:lumMod val="75000"/>
                  </a:schemeClr>
                </a:solidFill>
              </a:rPr>
            </a:br>
            <a:r>
              <a:rPr lang="fr-FR" dirty="0" smtClean="0">
                <a:solidFill>
                  <a:schemeClr val="accent2">
                    <a:lumMod val="75000"/>
                  </a:schemeClr>
                </a:solidFill>
              </a:rPr>
              <a:t/>
            </a:r>
            <a:br>
              <a:rPr lang="fr-FR" dirty="0" smtClean="0">
                <a:solidFill>
                  <a:schemeClr val="accent2">
                    <a:lumMod val="75000"/>
                  </a:schemeClr>
                </a:solidFill>
              </a:rPr>
            </a:br>
            <a:r>
              <a:rPr lang="fr-FR" i="1" dirty="0" smtClean="0">
                <a:solidFill>
                  <a:schemeClr val="accent2">
                    <a:lumMod val="75000"/>
                  </a:schemeClr>
                </a:solidFill>
              </a:rPr>
              <a:t>Le comité de résidents, un partenaire privilégié</a:t>
            </a:r>
            <a:endParaRPr lang="fr-FR" i="1" dirty="0">
              <a:solidFill>
                <a:schemeClr val="accent2">
                  <a:lumMod val="75000"/>
                </a:schemeClr>
              </a:solidFill>
            </a:endParaRPr>
          </a:p>
        </p:txBody>
      </p:sp>
      <p:sp>
        <p:nvSpPr>
          <p:cNvPr id="3" name="Espace réservé du texte 2"/>
          <p:cNvSpPr>
            <a:spLocks noGrp="1"/>
          </p:cNvSpPr>
          <p:nvPr>
            <p:ph type="body" sz="quarter" idx="10"/>
          </p:nvPr>
        </p:nvSpPr>
        <p:spPr>
          <a:xfrm>
            <a:off x="685798" y="4285129"/>
            <a:ext cx="8001000" cy="591669"/>
          </a:xfrm>
        </p:spPr>
        <p:txBody>
          <a:bodyPr/>
          <a:lstStyle/>
          <a:p>
            <a:r>
              <a:rPr lang="fr-FR" i="1" dirty="0" smtClean="0">
                <a:solidFill>
                  <a:schemeClr val="tx2"/>
                </a:solidFill>
              </a:rPr>
              <a:t>Claude Ménard</a:t>
            </a:r>
            <a:endParaRPr lang="fr-FR" i="1" dirty="0">
              <a:solidFill>
                <a:schemeClr val="tx2"/>
              </a:solidFill>
            </a:endParaRPr>
          </a:p>
        </p:txBody>
      </p:sp>
      <p:sp>
        <p:nvSpPr>
          <p:cNvPr id="4" name="Espace réservé du texte 3"/>
          <p:cNvSpPr>
            <a:spLocks noGrp="1"/>
          </p:cNvSpPr>
          <p:nvPr>
            <p:ph type="body" sz="quarter" idx="11"/>
          </p:nvPr>
        </p:nvSpPr>
        <p:spPr>
          <a:xfrm>
            <a:off x="685797" y="4876799"/>
            <a:ext cx="8001000" cy="1237129"/>
          </a:xfrm>
        </p:spPr>
        <p:txBody>
          <a:bodyPr/>
          <a:lstStyle/>
          <a:p>
            <a:r>
              <a:rPr lang="fr-FR" sz="1800" dirty="0" smtClean="0">
                <a:solidFill>
                  <a:schemeClr val="tx2"/>
                </a:solidFill>
              </a:rPr>
              <a:t>Président, </a:t>
            </a:r>
          </a:p>
          <a:p>
            <a:r>
              <a:rPr lang="fr-FR" sz="1800" dirty="0" smtClean="0">
                <a:solidFill>
                  <a:schemeClr val="tx2"/>
                </a:solidFill>
              </a:rPr>
              <a:t>Regroupement provincial des comités des usagers</a:t>
            </a:r>
          </a:p>
          <a:p>
            <a:endParaRPr lang="fr-FR" sz="1800" dirty="0" smtClean="0">
              <a:solidFill>
                <a:schemeClr val="tx2"/>
              </a:solidFill>
            </a:endParaRPr>
          </a:p>
          <a:p>
            <a:r>
              <a:rPr lang="fr-FR" sz="1800" dirty="0" smtClean="0">
                <a:solidFill>
                  <a:schemeClr val="tx2"/>
                </a:solidFill>
              </a:rPr>
              <a:t>Le 11 avril 2019</a:t>
            </a:r>
            <a:endParaRPr lang="fr-FR" sz="1800" dirty="0">
              <a:solidFill>
                <a:schemeClr val="tx2"/>
              </a:solidFill>
            </a:endParaRPr>
          </a:p>
        </p:txBody>
      </p:sp>
    </p:spTree>
    <p:extLst>
      <p:ext uri="{BB962C8B-B14F-4D97-AF65-F5344CB8AC3E}">
        <p14:creationId xmlns:p14="http://schemas.microsoft.com/office/powerpoint/2010/main" val="25134843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685800" y="1569720"/>
            <a:ext cx="8001000" cy="5028304"/>
          </a:xfrm>
        </p:spPr>
        <p:txBody>
          <a:bodyPr/>
          <a:lstStyle/>
          <a:p>
            <a:pPr>
              <a:lnSpc>
                <a:spcPct val="150000"/>
              </a:lnSpc>
              <a:spcAft>
                <a:spcPts val="1200"/>
              </a:spcAft>
            </a:pPr>
            <a:r>
              <a:rPr lang="fr-CA" dirty="0" smtClean="0">
                <a:solidFill>
                  <a:srgbClr val="058CCC"/>
                </a:solidFill>
              </a:rPr>
              <a:t>Afin de remplir adéquatement et efficacement leurs fonctions, les Comités doivent s’appuyer sur des principes directeurs :</a:t>
            </a:r>
            <a:endParaRPr lang="fr-CA" dirty="0">
              <a:solidFill>
                <a:srgbClr val="058CCC"/>
              </a:solidFill>
            </a:endParaRPr>
          </a:p>
          <a:p>
            <a:pPr marL="342900" indent="-342900" algn="just" defTabSz="985838">
              <a:lnSpc>
                <a:spcPct val="125000"/>
              </a:lnSpc>
              <a:spcAft>
                <a:spcPts val="600"/>
              </a:spcAft>
              <a:buFont typeface="Arial" panose="020B0604020202020204" pitchFamily="34" charset="0"/>
              <a:buChar char="•"/>
              <a:tabLst>
                <a:tab pos="358775" algn="l"/>
              </a:tabLst>
            </a:pPr>
            <a:r>
              <a:rPr lang="fr-CA" u="sng" dirty="0" smtClean="0">
                <a:solidFill>
                  <a:srgbClr val="000000"/>
                </a:solidFill>
              </a:rPr>
              <a:t>L’intérêt des usagers</a:t>
            </a:r>
            <a:r>
              <a:rPr lang="fr-CA" dirty="0" smtClean="0">
                <a:solidFill>
                  <a:srgbClr val="000000"/>
                </a:solidFill>
              </a:rPr>
              <a:t> </a:t>
            </a:r>
            <a:r>
              <a:rPr lang="fr-CA" dirty="0" smtClean="0"/>
              <a:t>doit </a:t>
            </a:r>
            <a:r>
              <a:rPr lang="fr-CA" dirty="0"/>
              <a:t>motiver toutes les décisions ou les actions </a:t>
            </a:r>
            <a:endParaRPr lang="fr-CA" dirty="0" smtClean="0">
              <a:solidFill>
                <a:srgbClr val="000000"/>
              </a:solidFill>
            </a:endParaRPr>
          </a:p>
          <a:p>
            <a:pPr marL="358775" indent="-358775" algn="just">
              <a:lnSpc>
                <a:spcPct val="125000"/>
              </a:lnSpc>
              <a:spcAft>
                <a:spcPts val="600"/>
              </a:spcAft>
              <a:buFont typeface="Arial" panose="020B0604020202020204" pitchFamily="34" charset="0"/>
              <a:buChar char="•"/>
            </a:pPr>
            <a:r>
              <a:rPr lang="fr-CA" u="sng" dirty="0" smtClean="0">
                <a:solidFill>
                  <a:srgbClr val="000000"/>
                </a:solidFill>
              </a:rPr>
              <a:t>La représentativité </a:t>
            </a:r>
            <a:r>
              <a:rPr lang="fr-CA" dirty="0" smtClean="0"/>
              <a:t>de </a:t>
            </a:r>
            <a:r>
              <a:rPr lang="fr-CA" dirty="0"/>
              <a:t>tous les usagers de l’établissement, sans aucune discrimination </a:t>
            </a:r>
            <a:endParaRPr lang="fr-CA" dirty="0" smtClean="0">
              <a:solidFill>
                <a:srgbClr val="000000"/>
              </a:solidFill>
            </a:endParaRPr>
          </a:p>
          <a:p>
            <a:pPr marL="358775" indent="-342900" algn="just">
              <a:lnSpc>
                <a:spcPct val="125000"/>
              </a:lnSpc>
              <a:spcAft>
                <a:spcPts val="600"/>
              </a:spcAft>
              <a:buFont typeface="Arial" panose="020B0604020202020204" pitchFamily="34" charset="0"/>
              <a:buChar char="•"/>
            </a:pPr>
            <a:r>
              <a:rPr lang="fr-CA" u="sng" dirty="0" smtClean="0">
                <a:solidFill>
                  <a:srgbClr val="000000"/>
                </a:solidFill>
              </a:rPr>
              <a:t>Le respect et la collaboration </a:t>
            </a:r>
            <a:r>
              <a:rPr lang="fr-CA" dirty="0"/>
              <a:t>basés sur la confiance mutuelle entre les membres des Comités, la direction de </a:t>
            </a:r>
            <a:r>
              <a:rPr lang="fr-CA" dirty="0" smtClean="0"/>
              <a:t>l’installation </a:t>
            </a:r>
            <a:r>
              <a:rPr lang="fr-CA" dirty="0"/>
              <a:t>et tous les autres </a:t>
            </a:r>
            <a:r>
              <a:rPr lang="fr-CA" dirty="0" smtClean="0"/>
              <a:t>intervenants</a:t>
            </a:r>
          </a:p>
          <a:p>
            <a:pPr marL="358775" indent="-358775" algn="just">
              <a:lnSpc>
                <a:spcPct val="125000"/>
              </a:lnSpc>
              <a:spcAft>
                <a:spcPts val="600"/>
              </a:spcAft>
              <a:buFont typeface="Arial" panose="020B0604020202020204" pitchFamily="34" charset="0"/>
              <a:buChar char="•"/>
            </a:pPr>
            <a:r>
              <a:rPr lang="fr-CA" u="sng" dirty="0" smtClean="0"/>
              <a:t>L’autonomie</a:t>
            </a:r>
            <a:r>
              <a:rPr lang="fr-CA" dirty="0" smtClean="0"/>
              <a:t> </a:t>
            </a:r>
            <a:r>
              <a:rPr lang="fr-CA" dirty="0"/>
              <a:t>exige une certaine indépendance tout en étant fonctionnelle à l’exercice de leur mandat et de leurs fonctions. </a:t>
            </a:r>
          </a:p>
          <a:p>
            <a:pPr algn="just">
              <a:lnSpc>
                <a:spcPct val="125000"/>
              </a:lnSpc>
              <a:spcAft>
                <a:spcPts val="600"/>
              </a:spcAft>
            </a:pPr>
            <a:r>
              <a:rPr lang="fr-CA" dirty="0" smtClean="0"/>
              <a:t> </a:t>
            </a:r>
            <a:endParaRPr lang="fr-CA" dirty="0" smtClean="0">
              <a:solidFill>
                <a:srgbClr val="000000"/>
              </a:solidFill>
            </a:endParaRPr>
          </a:p>
        </p:txBody>
      </p:sp>
      <p:sp>
        <p:nvSpPr>
          <p:cNvPr id="5" name="Titre 4"/>
          <p:cNvSpPr>
            <a:spLocks noGrp="1"/>
          </p:cNvSpPr>
          <p:nvPr>
            <p:ph type="title"/>
            <p:custDataLst>
              <p:tags r:id="rId2"/>
            </p:custDataLst>
          </p:nvPr>
        </p:nvSpPr>
        <p:spPr>
          <a:xfrm>
            <a:off x="685800" y="824753"/>
            <a:ext cx="8001000" cy="1070723"/>
          </a:xfrm>
        </p:spPr>
        <p:txBody>
          <a:bodyPr/>
          <a:lstStyle/>
          <a:p>
            <a:r>
              <a:rPr lang="fr-CA" dirty="0" smtClean="0"/>
              <a:t>Les principes directeurs</a:t>
            </a:r>
            <a:endParaRPr lang="fr-FR" dirty="0"/>
          </a:p>
        </p:txBody>
      </p:sp>
    </p:spTree>
    <p:extLst>
      <p:ext uri="{BB962C8B-B14F-4D97-AF65-F5344CB8AC3E}">
        <p14:creationId xmlns:p14="http://schemas.microsoft.com/office/powerpoint/2010/main" val="98157958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849051"/>
            <a:ext cx="8001000" cy="526472"/>
          </a:xfrm>
        </p:spPr>
        <p:txBody>
          <a:bodyPr/>
          <a:lstStyle/>
          <a:p>
            <a:r>
              <a:rPr lang="fr-CA" dirty="0" smtClean="0"/>
              <a:t>Principes directeurs (suite)</a:t>
            </a:r>
            <a:endParaRPr lang="fr-CA" dirty="0"/>
          </a:p>
        </p:txBody>
      </p:sp>
      <p:sp>
        <p:nvSpPr>
          <p:cNvPr id="3" name="Espace réservé du texte 2"/>
          <p:cNvSpPr>
            <a:spLocks noGrp="1"/>
          </p:cNvSpPr>
          <p:nvPr>
            <p:ph type="body" sz="quarter" idx="11"/>
          </p:nvPr>
        </p:nvSpPr>
        <p:spPr>
          <a:xfrm>
            <a:off x="654424" y="1375523"/>
            <a:ext cx="8001000" cy="5276289"/>
          </a:xfrm>
        </p:spPr>
        <p:txBody>
          <a:bodyPr/>
          <a:lstStyle/>
          <a:p>
            <a:pPr marL="179388" indent="-179388" algn="just"/>
            <a:r>
              <a:rPr lang="fr-CA" dirty="0" smtClean="0"/>
              <a:t>• </a:t>
            </a:r>
            <a:r>
              <a:rPr lang="fr-CA" u="sng" dirty="0"/>
              <a:t>L’imputabilité </a:t>
            </a:r>
            <a:r>
              <a:rPr lang="fr-CA" dirty="0" smtClean="0"/>
              <a:t>en regard de leur budget, </a:t>
            </a:r>
            <a:r>
              <a:rPr lang="fr-CA" dirty="0"/>
              <a:t>au respect des limites </a:t>
            </a:r>
            <a:r>
              <a:rPr lang="fr-CA" dirty="0" smtClean="0"/>
              <a:t>de leur </a:t>
            </a:r>
            <a:r>
              <a:rPr lang="fr-CA" dirty="0"/>
              <a:t>mandat et à leur responsabilité civile (actes posés et paroles prononcées</a:t>
            </a:r>
            <a:r>
              <a:rPr lang="fr-CA" dirty="0" smtClean="0"/>
              <a:t>). </a:t>
            </a:r>
          </a:p>
          <a:p>
            <a:pPr algn="just"/>
            <a:endParaRPr lang="fr-FR" dirty="0"/>
          </a:p>
          <a:p>
            <a:pPr marL="179388" indent="-179388" algn="just"/>
            <a:r>
              <a:rPr lang="fr-CA" i="1" dirty="0" smtClean="0"/>
              <a:t>• </a:t>
            </a:r>
            <a:r>
              <a:rPr lang="fr-CA" u="sng" dirty="0"/>
              <a:t>Le respect de la confidentialité</a:t>
            </a:r>
            <a:r>
              <a:rPr lang="fr-CA" dirty="0"/>
              <a:t> </a:t>
            </a:r>
            <a:r>
              <a:rPr lang="fr-CA" dirty="0" smtClean="0"/>
              <a:t>des </a:t>
            </a:r>
            <a:r>
              <a:rPr lang="fr-CA" dirty="0"/>
              <a:t>renseignements personnels auxquels ils ont </a:t>
            </a:r>
            <a:r>
              <a:rPr lang="fr-CA" dirty="0" smtClean="0"/>
              <a:t>accès, du </a:t>
            </a:r>
            <a:r>
              <a:rPr lang="fr-CA" dirty="0"/>
              <a:t>dossier de </a:t>
            </a:r>
            <a:r>
              <a:rPr lang="fr-CA" dirty="0" smtClean="0"/>
              <a:t>l’usager, en </a:t>
            </a:r>
            <a:r>
              <a:rPr lang="fr-CA" dirty="0"/>
              <a:t>s’assurant d’avoir le consentement de l’usager ou de son représentant avant de communiquer une information à un tiers. </a:t>
            </a:r>
          </a:p>
          <a:p>
            <a:pPr algn="just"/>
            <a:endParaRPr lang="fr-CA" dirty="0" smtClean="0"/>
          </a:p>
          <a:p>
            <a:pPr marL="179388" indent="-179388" algn="just"/>
            <a:r>
              <a:rPr lang="fr-CA" dirty="0" smtClean="0"/>
              <a:t>• </a:t>
            </a:r>
            <a:r>
              <a:rPr lang="fr-CA" u="sng" dirty="0"/>
              <a:t>Le partenariat</a:t>
            </a:r>
            <a:r>
              <a:rPr lang="fr-CA" dirty="0"/>
              <a:t> avec les différentes directions de </a:t>
            </a:r>
            <a:r>
              <a:rPr lang="fr-CA" dirty="0" smtClean="0"/>
              <a:t>l’installation </a:t>
            </a:r>
            <a:r>
              <a:rPr lang="fr-CA" dirty="0"/>
              <a:t>doit être privilégié pour développer une réelle synergie qui contribuera au respect des droits des </a:t>
            </a:r>
            <a:r>
              <a:rPr lang="fr-CA" dirty="0" smtClean="0"/>
              <a:t>résidents </a:t>
            </a:r>
            <a:r>
              <a:rPr lang="fr-CA" dirty="0"/>
              <a:t>et à l’amélioration de la qualité </a:t>
            </a:r>
            <a:r>
              <a:rPr lang="fr-CA" dirty="0" smtClean="0"/>
              <a:t>et de la sécurité des </a:t>
            </a:r>
            <a:r>
              <a:rPr lang="fr-CA" dirty="0"/>
              <a:t>services dans </a:t>
            </a:r>
            <a:r>
              <a:rPr lang="fr-CA" dirty="0" smtClean="0"/>
              <a:t>l’installation. </a:t>
            </a:r>
            <a:endParaRPr lang="fr-FR" dirty="0"/>
          </a:p>
          <a:p>
            <a:endParaRPr lang="fr-CA" dirty="0"/>
          </a:p>
        </p:txBody>
      </p:sp>
    </p:spTree>
    <p:extLst>
      <p:ext uri="{BB962C8B-B14F-4D97-AF65-F5344CB8AC3E}">
        <p14:creationId xmlns:p14="http://schemas.microsoft.com/office/powerpoint/2010/main" val="80411767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431799" y="1654868"/>
            <a:ext cx="8441267" cy="4908492"/>
          </a:xfrm>
        </p:spPr>
        <p:txBody>
          <a:bodyPr/>
          <a:lstStyle/>
          <a:p>
            <a:pPr>
              <a:lnSpc>
                <a:spcPct val="125000"/>
              </a:lnSpc>
              <a:spcBef>
                <a:spcPts val="1200"/>
              </a:spcBef>
            </a:pPr>
            <a:r>
              <a:rPr lang="fr-CA" b="1" dirty="0" smtClean="0">
                <a:solidFill>
                  <a:srgbClr val="058CCC"/>
                </a:solidFill>
              </a:rPr>
              <a:t>1. Renseigner les résidents sur leurs droits et leurs obligations</a:t>
            </a:r>
            <a:endParaRPr lang="fr-CA" b="1" dirty="0" smtClean="0">
              <a:solidFill>
                <a:srgbClr val="000000"/>
              </a:solidFill>
            </a:endParaRPr>
          </a:p>
          <a:p>
            <a:pPr marL="342900" indent="-342900">
              <a:spcBef>
                <a:spcPts val="1200"/>
              </a:spcBef>
              <a:buFont typeface="Arial" panose="020B0604020202020204" pitchFamily="34" charset="0"/>
              <a:buChar char="•"/>
            </a:pPr>
            <a:r>
              <a:rPr lang="fr-CA" dirty="0" smtClean="0">
                <a:solidFill>
                  <a:srgbClr val="000000"/>
                </a:solidFill>
              </a:rPr>
              <a:t>Connaître </a:t>
            </a:r>
            <a:r>
              <a:rPr lang="fr-CA" dirty="0">
                <a:solidFill>
                  <a:srgbClr val="000000"/>
                </a:solidFill>
              </a:rPr>
              <a:t>les droits et les obligations des </a:t>
            </a:r>
            <a:r>
              <a:rPr lang="fr-CA" dirty="0" smtClean="0">
                <a:solidFill>
                  <a:srgbClr val="000000"/>
                </a:solidFill>
              </a:rPr>
              <a:t>résidents </a:t>
            </a:r>
            <a:endParaRPr lang="fr-CA" dirty="0">
              <a:solidFill>
                <a:srgbClr val="000000"/>
              </a:solidFill>
            </a:endParaRPr>
          </a:p>
          <a:p>
            <a:pPr marL="342900" indent="-342900">
              <a:spcBef>
                <a:spcPts val="1200"/>
              </a:spcBef>
              <a:buFont typeface="Arial" panose="020B0604020202020204" pitchFamily="34" charset="0"/>
              <a:buChar char="•"/>
            </a:pPr>
            <a:r>
              <a:rPr lang="fr-CA" dirty="0">
                <a:solidFill>
                  <a:srgbClr val="000000"/>
                </a:solidFill>
              </a:rPr>
              <a:t>Connaître les rôles et responsabilités des </a:t>
            </a:r>
            <a:r>
              <a:rPr lang="fr-CA" dirty="0" smtClean="0">
                <a:solidFill>
                  <a:srgbClr val="000000"/>
                </a:solidFill>
              </a:rPr>
              <a:t>principaux acteurs, </a:t>
            </a:r>
            <a:r>
              <a:rPr lang="fr-CA" dirty="0">
                <a:solidFill>
                  <a:srgbClr val="000000"/>
                </a:solidFill>
              </a:rPr>
              <a:t>en plus des </a:t>
            </a:r>
            <a:r>
              <a:rPr lang="fr-CA" dirty="0" smtClean="0">
                <a:solidFill>
                  <a:srgbClr val="000000"/>
                </a:solidFill>
              </a:rPr>
              <a:t>différents comités.</a:t>
            </a:r>
            <a:endParaRPr lang="fr-CA" dirty="0">
              <a:solidFill>
                <a:srgbClr val="000000"/>
              </a:solidFill>
            </a:endParaRPr>
          </a:p>
          <a:p>
            <a:pPr>
              <a:lnSpc>
                <a:spcPct val="114000"/>
              </a:lnSpc>
              <a:spcBef>
                <a:spcPts val="1200"/>
              </a:spcBef>
            </a:pPr>
            <a:r>
              <a:rPr lang="fr-CA" b="1" dirty="0" smtClean="0">
                <a:solidFill>
                  <a:srgbClr val="058CCC"/>
                </a:solidFill>
              </a:rPr>
              <a:t>Comment ? </a:t>
            </a:r>
          </a:p>
          <a:p>
            <a:pPr marL="342900" indent="-342900">
              <a:spcBef>
                <a:spcPts val="1200"/>
              </a:spcBef>
              <a:buFont typeface="Wingdings" panose="05000000000000000000" pitchFamily="2" charset="2"/>
              <a:buChar char="Ø"/>
            </a:pPr>
            <a:r>
              <a:rPr lang="fr-CA" dirty="0" smtClean="0">
                <a:solidFill>
                  <a:srgbClr val="000000"/>
                </a:solidFill>
              </a:rPr>
              <a:t>Organiser des activités pour informer les résidents ; distribuer du matériel promotionnel sur les droits ; participer à la semaine des droits.</a:t>
            </a:r>
          </a:p>
          <a:p>
            <a:pPr marL="342900" indent="-342900">
              <a:spcBef>
                <a:spcPts val="1200"/>
              </a:spcBef>
              <a:buFont typeface="Wingdings" panose="05000000000000000000" pitchFamily="2" charset="2"/>
              <a:buChar char="Ø"/>
            </a:pPr>
            <a:r>
              <a:rPr lang="fr-CA" dirty="0" smtClean="0">
                <a:solidFill>
                  <a:srgbClr val="000000"/>
                </a:solidFill>
              </a:rPr>
              <a:t>Travailler de manière complémentaire avec l’installation et d’autres organismes ; mutualiser les moyens de diffusion. </a:t>
            </a:r>
          </a:p>
          <a:p>
            <a:pPr marL="342900" indent="-342900">
              <a:spcBef>
                <a:spcPts val="1200"/>
              </a:spcBef>
              <a:buFont typeface="Wingdings" panose="05000000000000000000" pitchFamily="2" charset="2"/>
              <a:buChar char="Ø"/>
            </a:pPr>
            <a:r>
              <a:rPr lang="fr-CA" dirty="0" smtClean="0">
                <a:solidFill>
                  <a:srgbClr val="000000"/>
                </a:solidFill>
              </a:rPr>
              <a:t>Organiser </a:t>
            </a:r>
            <a:r>
              <a:rPr lang="fr-CA" dirty="0">
                <a:solidFill>
                  <a:srgbClr val="000000"/>
                </a:solidFill>
              </a:rPr>
              <a:t>des rencontres individuelles ou de groupes avec les </a:t>
            </a:r>
            <a:r>
              <a:rPr lang="fr-CA" dirty="0" smtClean="0">
                <a:solidFill>
                  <a:srgbClr val="000000"/>
                </a:solidFill>
              </a:rPr>
              <a:t>résidents </a:t>
            </a:r>
            <a:r>
              <a:rPr lang="fr-CA" dirty="0">
                <a:solidFill>
                  <a:srgbClr val="000000"/>
                </a:solidFill>
              </a:rPr>
              <a:t>et leurs proches</a:t>
            </a:r>
            <a:r>
              <a:rPr lang="fr-CA" dirty="0" smtClean="0">
                <a:solidFill>
                  <a:srgbClr val="000000"/>
                </a:solidFill>
              </a:rPr>
              <a:t>.</a:t>
            </a:r>
            <a:endParaRPr lang="fr-CA" dirty="0">
              <a:solidFill>
                <a:srgbClr val="000000"/>
              </a:solidFill>
            </a:endParaRPr>
          </a:p>
        </p:txBody>
      </p:sp>
      <p:sp>
        <p:nvSpPr>
          <p:cNvPr id="5" name="Titre 4"/>
          <p:cNvSpPr>
            <a:spLocks noGrp="1"/>
          </p:cNvSpPr>
          <p:nvPr>
            <p:ph type="title"/>
            <p:custDataLst>
              <p:tags r:id="rId2"/>
            </p:custDataLst>
          </p:nvPr>
        </p:nvSpPr>
        <p:spPr>
          <a:xfrm>
            <a:off x="685800" y="1057835"/>
            <a:ext cx="8001000" cy="837641"/>
          </a:xfrm>
        </p:spPr>
        <p:txBody>
          <a:bodyPr/>
          <a:lstStyle/>
          <a:p>
            <a:r>
              <a:rPr lang="fr-CA" dirty="0" smtClean="0"/>
              <a:t>Les fonctions légales des Comités (1/3)</a:t>
            </a:r>
            <a:endParaRPr lang="fr-FR" dirty="0"/>
          </a:p>
        </p:txBody>
      </p:sp>
    </p:spTree>
    <p:extLst>
      <p:ext uri="{BB962C8B-B14F-4D97-AF65-F5344CB8AC3E}">
        <p14:creationId xmlns:p14="http://schemas.microsoft.com/office/powerpoint/2010/main" val="126505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431800" y="1615440"/>
            <a:ext cx="8305800" cy="4947920"/>
          </a:xfrm>
        </p:spPr>
        <p:txBody>
          <a:bodyPr/>
          <a:lstStyle/>
          <a:p>
            <a:pPr>
              <a:spcBef>
                <a:spcPts val="1200"/>
              </a:spcBef>
            </a:pPr>
            <a:r>
              <a:rPr lang="fr-CA" b="1" dirty="0" smtClean="0">
                <a:solidFill>
                  <a:srgbClr val="058CCC"/>
                </a:solidFill>
              </a:rPr>
              <a:t>2. Promouvoir l’amélioration de la qualité et évaluer le degré de satisfaction des résidents </a:t>
            </a:r>
          </a:p>
          <a:p>
            <a:pPr>
              <a:spcBef>
                <a:spcPts val="1200"/>
              </a:spcBef>
            </a:pPr>
            <a:r>
              <a:rPr lang="fr-CA" dirty="0">
                <a:solidFill>
                  <a:schemeClr val="accent6"/>
                </a:solidFill>
              </a:rPr>
              <a:t>Promouvoir c’est aussi faire valoir, montrer l’importance, attirer l’attention de </a:t>
            </a:r>
            <a:r>
              <a:rPr lang="fr-CA" dirty="0" smtClean="0">
                <a:solidFill>
                  <a:schemeClr val="accent6"/>
                </a:solidFill>
              </a:rPr>
              <a:t>l’installation </a:t>
            </a:r>
            <a:r>
              <a:rPr lang="fr-CA" dirty="0">
                <a:solidFill>
                  <a:schemeClr val="accent6"/>
                </a:solidFill>
              </a:rPr>
              <a:t>sur </a:t>
            </a:r>
            <a:r>
              <a:rPr lang="fr-CA" u="sng" dirty="0">
                <a:solidFill>
                  <a:schemeClr val="accent6"/>
                </a:solidFill>
              </a:rPr>
              <a:t>certains </a:t>
            </a:r>
            <a:r>
              <a:rPr lang="fr-CA" u="sng" dirty="0" smtClean="0">
                <a:solidFill>
                  <a:schemeClr val="accent6"/>
                </a:solidFill>
              </a:rPr>
              <a:t>sujets </a:t>
            </a:r>
            <a:r>
              <a:rPr lang="fr-CA" u="sng" dirty="0">
                <a:solidFill>
                  <a:schemeClr val="accent6"/>
                </a:solidFill>
              </a:rPr>
              <a:t>à améliorer</a:t>
            </a:r>
            <a:r>
              <a:rPr lang="fr-CA" dirty="0">
                <a:solidFill>
                  <a:schemeClr val="accent6"/>
                </a:solidFill>
              </a:rPr>
              <a:t>. Cela peut également signifier pour les Comités </a:t>
            </a:r>
            <a:r>
              <a:rPr lang="fr-CA" dirty="0" smtClean="0">
                <a:solidFill>
                  <a:schemeClr val="accent6"/>
                </a:solidFill>
              </a:rPr>
              <a:t>de </a:t>
            </a:r>
            <a:r>
              <a:rPr lang="fr-CA" u="sng" dirty="0" smtClean="0">
                <a:solidFill>
                  <a:schemeClr val="accent6"/>
                </a:solidFill>
              </a:rPr>
              <a:t>relever les bons coups</a:t>
            </a:r>
            <a:r>
              <a:rPr lang="fr-CA" dirty="0" smtClean="0">
                <a:solidFill>
                  <a:schemeClr val="accent6"/>
                </a:solidFill>
              </a:rPr>
              <a:t> de l’installation. </a:t>
            </a:r>
          </a:p>
          <a:p>
            <a:pPr>
              <a:spcBef>
                <a:spcPts val="1200"/>
              </a:spcBef>
            </a:pPr>
            <a:r>
              <a:rPr lang="fr-CA" b="1" dirty="0" smtClean="0">
                <a:solidFill>
                  <a:srgbClr val="058CCC"/>
                </a:solidFill>
              </a:rPr>
              <a:t>Comment Mesurer ? </a:t>
            </a:r>
            <a:r>
              <a:rPr lang="fr-CA" dirty="0" smtClean="0">
                <a:solidFill>
                  <a:srgbClr val="000000"/>
                </a:solidFill>
              </a:rPr>
              <a:t>Consulter les résultats d’évaluation effectués par l’installation; réaliser des sondages concernant le degré de satisfaction des résidents ; s’impliquer dans les processus d’évaluations effectuées par l’établissement (agrément, etc.) et autres partenaires (visites ministérielles, etc.)</a:t>
            </a:r>
          </a:p>
          <a:p>
            <a:pPr>
              <a:spcBef>
                <a:spcPts val="1200"/>
              </a:spcBef>
            </a:pPr>
            <a:r>
              <a:rPr lang="fr-CA" b="1" dirty="0" smtClean="0">
                <a:solidFill>
                  <a:srgbClr val="058CCC"/>
                </a:solidFill>
              </a:rPr>
              <a:t>Comment communiquer? </a:t>
            </a:r>
            <a:r>
              <a:rPr lang="fr-CA" dirty="0" smtClean="0">
                <a:solidFill>
                  <a:srgbClr val="000000"/>
                </a:solidFill>
              </a:rPr>
              <a:t>Fournir au CU une liste d’enjeux prioritaires ; diffuser les résultats des évaluations ; porter à la connaissance du CPQS les cas particuliers.</a:t>
            </a:r>
          </a:p>
        </p:txBody>
      </p:sp>
      <p:sp>
        <p:nvSpPr>
          <p:cNvPr id="5" name="Titre 4"/>
          <p:cNvSpPr>
            <a:spLocks noGrp="1"/>
          </p:cNvSpPr>
          <p:nvPr>
            <p:ph type="title"/>
            <p:custDataLst>
              <p:tags r:id="rId2"/>
            </p:custDataLst>
          </p:nvPr>
        </p:nvSpPr>
        <p:spPr>
          <a:xfrm>
            <a:off x="685800" y="1021976"/>
            <a:ext cx="8001000" cy="873500"/>
          </a:xfrm>
        </p:spPr>
        <p:txBody>
          <a:bodyPr/>
          <a:lstStyle/>
          <a:p>
            <a:r>
              <a:rPr lang="fr-CA" dirty="0"/>
              <a:t>Les fonctions légales des Comités </a:t>
            </a:r>
            <a:r>
              <a:rPr lang="fr-CA" dirty="0" smtClean="0"/>
              <a:t>(2/3)</a:t>
            </a:r>
            <a:endParaRPr lang="fr-FR" dirty="0"/>
          </a:p>
        </p:txBody>
      </p:sp>
    </p:spTree>
    <p:extLst>
      <p:ext uri="{BB962C8B-B14F-4D97-AF65-F5344CB8AC3E}">
        <p14:creationId xmlns:p14="http://schemas.microsoft.com/office/powerpoint/2010/main" val="2938674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431800" y="1615440"/>
            <a:ext cx="8305800" cy="4947920"/>
          </a:xfrm>
        </p:spPr>
        <p:txBody>
          <a:bodyPr/>
          <a:lstStyle/>
          <a:p>
            <a:pPr>
              <a:lnSpc>
                <a:spcPct val="125000"/>
              </a:lnSpc>
              <a:spcBef>
                <a:spcPts val="1200"/>
              </a:spcBef>
            </a:pPr>
            <a:r>
              <a:rPr lang="fr-CA" dirty="0">
                <a:solidFill>
                  <a:srgbClr val="058CCC"/>
                </a:solidFill>
              </a:rPr>
              <a:t>3</a:t>
            </a:r>
            <a:r>
              <a:rPr lang="fr-CA" dirty="0" smtClean="0">
                <a:solidFill>
                  <a:srgbClr val="058CCC"/>
                </a:solidFill>
              </a:rPr>
              <a:t>. Défendre les droits et les intérêts collectifs des résidents</a:t>
            </a:r>
          </a:p>
          <a:p>
            <a:pPr>
              <a:spcBef>
                <a:spcPts val="1200"/>
              </a:spcBef>
            </a:pPr>
            <a:r>
              <a:rPr lang="fr-CA" dirty="0" smtClean="0">
                <a:solidFill>
                  <a:srgbClr val="000000"/>
                </a:solidFill>
              </a:rPr>
              <a:t>Le comité doit faire les représentations nécessaires auprès de l’installation, du CPQS ou de toute autre autorité compétente au sens de la LSSSS. </a:t>
            </a:r>
          </a:p>
          <a:p>
            <a:pPr>
              <a:lnSpc>
                <a:spcPct val="125000"/>
              </a:lnSpc>
              <a:spcBef>
                <a:spcPts val="1200"/>
              </a:spcBef>
            </a:pPr>
            <a:r>
              <a:rPr lang="fr-CA" dirty="0">
                <a:solidFill>
                  <a:srgbClr val="058CCC"/>
                </a:solidFill>
              </a:rPr>
              <a:t>Comment ? </a:t>
            </a:r>
            <a:endParaRPr lang="fr-CA" dirty="0" smtClean="0">
              <a:solidFill>
                <a:srgbClr val="058CCC"/>
              </a:solidFill>
            </a:endParaRPr>
          </a:p>
          <a:p>
            <a:pPr marL="342900" indent="-342900">
              <a:spcBef>
                <a:spcPts val="1200"/>
              </a:spcBef>
              <a:buFont typeface="Wingdings" panose="05000000000000000000" pitchFamily="2" charset="2"/>
              <a:buChar char="Ø"/>
            </a:pPr>
            <a:r>
              <a:rPr lang="fr-CA" dirty="0" smtClean="0">
                <a:solidFill>
                  <a:srgbClr val="000000"/>
                </a:solidFill>
              </a:rPr>
              <a:t>Rencontrer </a:t>
            </a:r>
            <a:r>
              <a:rPr lang="fr-CA" dirty="0">
                <a:solidFill>
                  <a:srgbClr val="000000"/>
                </a:solidFill>
              </a:rPr>
              <a:t>individuellement les </a:t>
            </a:r>
            <a:r>
              <a:rPr lang="fr-CA" dirty="0" smtClean="0">
                <a:solidFill>
                  <a:srgbClr val="000000"/>
                </a:solidFill>
              </a:rPr>
              <a:t>résidents </a:t>
            </a:r>
            <a:r>
              <a:rPr lang="fr-CA" dirty="0">
                <a:solidFill>
                  <a:srgbClr val="000000"/>
                </a:solidFill>
              </a:rPr>
              <a:t>ou leurs </a:t>
            </a:r>
            <a:r>
              <a:rPr lang="fr-CA" dirty="0" smtClean="0">
                <a:solidFill>
                  <a:srgbClr val="000000"/>
                </a:solidFill>
              </a:rPr>
              <a:t>proches et assurer un suivi rigoureux ;</a:t>
            </a:r>
          </a:p>
          <a:p>
            <a:pPr marL="342900" indent="-342900">
              <a:spcBef>
                <a:spcPts val="1200"/>
              </a:spcBef>
              <a:buFont typeface="Wingdings" panose="05000000000000000000" pitchFamily="2" charset="2"/>
              <a:buChar char="Ø"/>
            </a:pPr>
            <a:r>
              <a:rPr lang="fr-CA" dirty="0" smtClean="0">
                <a:solidFill>
                  <a:srgbClr val="000000"/>
                </a:solidFill>
              </a:rPr>
              <a:t>Porter </a:t>
            </a:r>
            <a:r>
              <a:rPr lang="fr-CA" dirty="0">
                <a:solidFill>
                  <a:srgbClr val="000000"/>
                </a:solidFill>
              </a:rPr>
              <a:t>à l’attention de </a:t>
            </a:r>
            <a:r>
              <a:rPr lang="fr-CA" dirty="0" smtClean="0">
                <a:solidFill>
                  <a:srgbClr val="000000"/>
                </a:solidFill>
              </a:rPr>
              <a:t>l’installation </a:t>
            </a:r>
            <a:r>
              <a:rPr lang="fr-CA" dirty="0">
                <a:solidFill>
                  <a:srgbClr val="000000"/>
                </a:solidFill>
              </a:rPr>
              <a:t>les situations allant à l’encontre des droits des usa</a:t>
            </a:r>
            <a:r>
              <a:rPr lang="fr-CA" dirty="0">
                <a:solidFill>
                  <a:schemeClr val="accent6"/>
                </a:solidFill>
              </a:rPr>
              <a:t>gers </a:t>
            </a:r>
            <a:r>
              <a:rPr lang="fr-CA" dirty="0" smtClean="0">
                <a:solidFill>
                  <a:schemeClr val="accent6"/>
                </a:solidFill>
              </a:rPr>
              <a:t>dans un esprit de </a:t>
            </a:r>
            <a:r>
              <a:rPr lang="fr-CA" b="1" dirty="0" smtClean="0">
                <a:solidFill>
                  <a:schemeClr val="accent6"/>
                </a:solidFill>
              </a:rPr>
              <a:t>résolution de problèmes</a:t>
            </a:r>
            <a:r>
              <a:rPr lang="fr-CA" b="1" dirty="0">
                <a:solidFill>
                  <a:schemeClr val="accent6"/>
                </a:solidFill>
              </a:rPr>
              <a:t> </a:t>
            </a:r>
            <a:r>
              <a:rPr lang="fr-CA" dirty="0" smtClean="0">
                <a:solidFill>
                  <a:schemeClr val="accent6"/>
                </a:solidFill>
              </a:rPr>
              <a:t>;</a:t>
            </a:r>
          </a:p>
          <a:p>
            <a:pPr marL="342900" indent="-342900">
              <a:spcBef>
                <a:spcPts val="1200"/>
              </a:spcBef>
              <a:buFont typeface="Wingdings" panose="05000000000000000000" pitchFamily="2" charset="2"/>
              <a:buChar char="Ø"/>
            </a:pPr>
            <a:r>
              <a:rPr lang="fr-CA" dirty="0" smtClean="0">
                <a:solidFill>
                  <a:srgbClr val="000000"/>
                </a:solidFill>
              </a:rPr>
              <a:t>Recueillir, classer, quantifier les insatisfactions et les transformer en enjeux prioritaires.</a:t>
            </a:r>
            <a:endParaRPr lang="fr-CA" b="1" dirty="0">
              <a:solidFill>
                <a:srgbClr val="058CCC"/>
              </a:solidFill>
            </a:endParaRPr>
          </a:p>
        </p:txBody>
      </p:sp>
      <p:sp>
        <p:nvSpPr>
          <p:cNvPr id="5" name="Titre 4"/>
          <p:cNvSpPr>
            <a:spLocks noGrp="1"/>
          </p:cNvSpPr>
          <p:nvPr>
            <p:ph type="title"/>
            <p:custDataLst>
              <p:tags r:id="rId2"/>
            </p:custDataLst>
          </p:nvPr>
        </p:nvSpPr>
        <p:spPr>
          <a:xfrm>
            <a:off x="685800" y="878541"/>
            <a:ext cx="8001000" cy="1016935"/>
          </a:xfrm>
        </p:spPr>
        <p:txBody>
          <a:bodyPr/>
          <a:lstStyle/>
          <a:p>
            <a:r>
              <a:rPr lang="fr-CA" dirty="0"/>
              <a:t>Les fonctions légales des Comités </a:t>
            </a:r>
            <a:r>
              <a:rPr lang="fr-CA" dirty="0" smtClean="0"/>
              <a:t>(3/3)</a:t>
            </a:r>
            <a:endParaRPr lang="fr-FR" dirty="0"/>
          </a:p>
        </p:txBody>
      </p:sp>
    </p:spTree>
    <p:extLst>
      <p:ext uri="{BB962C8B-B14F-4D97-AF65-F5344CB8AC3E}">
        <p14:creationId xmlns:p14="http://schemas.microsoft.com/office/powerpoint/2010/main" val="1229463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8984" y="233082"/>
            <a:ext cx="8229600" cy="896470"/>
          </a:xfrm>
        </p:spPr>
        <p:txBody>
          <a:bodyPr>
            <a:normAutofit/>
          </a:bodyPr>
          <a:lstStyle/>
          <a:p>
            <a:pPr>
              <a:defRPr/>
            </a:pPr>
            <a:r>
              <a:rPr lang="fr-CA" sz="3200" b="1" dirty="0" smtClean="0">
                <a:solidFill>
                  <a:srgbClr val="0070C0"/>
                </a:solidFill>
              </a:rPr>
              <a:t>Travailler avec les partenaires</a:t>
            </a:r>
            <a:endParaRPr lang="fr-CA" sz="3200" b="1" dirty="0">
              <a:solidFill>
                <a:srgbClr val="0070C0"/>
              </a:solidFill>
            </a:endParaRPr>
          </a:p>
        </p:txBody>
      </p:sp>
      <p:sp>
        <p:nvSpPr>
          <p:cNvPr id="18435" name="Espace réservé du contenu 2"/>
          <p:cNvSpPr>
            <a:spLocks noGrp="1"/>
          </p:cNvSpPr>
          <p:nvPr>
            <p:ph idx="1"/>
          </p:nvPr>
        </p:nvSpPr>
        <p:spPr>
          <a:xfrm>
            <a:off x="827584" y="836712"/>
            <a:ext cx="7776864" cy="5976664"/>
          </a:xfrm>
        </p:spPr>
        <p:txBody>
          <a:bodyPr>
            <a:normAutofit/>
          </a:bodyPr>
          <a:lstStyle/>
          <a:p>
            <a:pPr>
              <a:spcBef>
                <a:spcPts val="0"/>
              </a:spcBef>
              <a:buNone/>
            </a:pPr>
            <a:r>
              <a:rPr lang="fr-CA" sz="2200" b="1" dirty="0" smtClean="0">
                <a:solidFill>
                  <a:srgbClr val="1D4979"/>
                </a:solidFill>
              </a:rPr>
              <a:t>Les premiers partenaires</a:t>
            </a:r>
            <a:endParaRPr lang="fr-CA" sz="2200" dirty="0" smtClean="0">
              <a:solidFill>
                <a:srgbClr val="1D4979"/>
              </a:solidFill>
            </a:endParaRPr>
          </a:p>
          <a:p>
            <a:pPr>
              <a:spcBef>
                <a:spcPts val="0"/>
              </a:spcBef>
            </a:pPr>
            <a:r>
              <a:rPr lang="fr-CA" sz="2200" dirty="0" smtClean="0">
                <a:solidFill>
                  <a:srgbClr val="1D4979"/>
                </a:solidFill>
              </a:rPr>
              <a:t>CU et CUCI; personne-ressource qualifiée; répondant;      Coordonnateur; Conseillère, Commissariat …</a:t>
            </a:r>
          </a:p>
          <a:p>
            <a:pPr>
              <a:spcBef>
                <a:spcPts val="0"/>
              </a:spcBef>
            </a:pPr>
            <a:endParaRPr lang="fr-CA" sz="600" dirty="0" smtClean="0">
              <a:solidFill>
                <a:srgbClr val="1D4979"/>
              </a:solidFill>
            </a:endParaRPr>
          </a:p>
          <a:p>
            <a:pPr>
              <a:spcBef>
                <a:spcPts val="0"/>
              </a:spcBef>
              <a:buNone/>
            </a:pPr>
            <a:r>
              <a:rPr lang="fr-CA" sz="2200" b="1" dirty="0" smtClean="0">
                <a:solidFill>
                  <a:srgbClr val="1D4979"/>
                </a:solidFill>
              </a:rPr>
              <a:t>Pour la synergie bénéfique :</a:t>
            </a:r>
          </a:p>
          <a:p>
            <a:pPr marL="360363" lvl="1" indent="-360363">
              <a:spcBef>
                <a:spcPts val="0"/>
              </a:spcBef>
              <a:buFont typeface="Arial" pitchFamily="34" charset="0"/>
              <a:buChar char="•"/>
            </a:pPr>
            <a:r>
              <a:rPr lang="fr-CA" sz="2200" dirty="0" smtClean="0">
                <a:solidFill>
                  <a:srgbClr val="1D4979"/>
                </a:solidFill>
              </a:rPr>
              <a:t>Délimiter les territoires d’intervention</a:t>
            </a:r>
          </a:p>
          <a:p>
            <a:pPr marL="360363" lvl="1" indent="-360363">
              <a:spcBef>
                <a:spcPts val="0"/>
              </a:spcBef>
              <a:buFont typeface="Arial" pitchFamily="34" charset="0"/>
              <a:buChar char="•"/>
            </a:pPr>
            <a:r>
              <a:rPr lang="fr-CA" sz="2200" dirty="0" smtClean="0">
                <a:solidFill>
                  <a:srgbClr val="1D4979"/>
                </a:solidFill>
              </a:rPr>
              <a:t>Établir un processus de communication efficace</a:t>
            </a:r>
          </a:p>
          <a:p>
            <a:pPr marL="360363" lvl="1" indent="-360363">
              <a:spcBef>
                <a:spcPts val="0"/>
              </a:spcBef>
              <a:buFont typeface="Arial" pitchFamily="34" charset="0"/>
              <a:buChar char="•"/>
            </a:pPr>
            <a:r>
              <a:rPr lang="fr-CA" sz="2200" dirty="0" smtClean="0">
                <a:solidFill>
                  <a:srgbClr val="1D4979"/>
                </a:solidFill>
              </a:rPr>
              <a:t>Discuter ouvertement des préoccupations</a:t>
            </a:r>
          </a:p>
          <a:p>
            <a:pPr marL="360363" lvl="1" indent="-360363">
              <a:spcBef>
                <a:spcPts val="0"/>
              </a:spcBef>
              <a:buFont typeface="Arial" pitchFamily="34" charset="0"/>
              <a:buChar char="•"/>
            </a:pPr>
            <a:r>
              <a:rPr lang="fr-CA" sz="2200" dirty="0" smtClean="0">
                <a:solidFill>
                  <a:srgbClr val="1D4979"/>
                </a:solidFill>
              </a:rPr>
              <a:t>Travailler de manière rigoureuse et professionnelle</a:t>
            </a:r>
          </a:p>
          <a:p>
            <a:pPr marL="360363" lvl="1" indent="-360363">
              <a:spcBef>
                <a:spcPts val="0"/>
              </a:spcBef>
              <a:buFont typeface="Arial" pitchFamily="34" charset="0"/>
              <a:buChar char="•"/>
            </a:pPr>
            <a:r>
              <a:rPr lang="fr-CA" sz="2200" dirty="0" smtClean="0">
                <a:solidFill>
                  <a:srgbClr val="1D4979"/>
                </a:solidFill>
              </a:rPr>
              <a:t>Créer des alliances</a:t>
            </a:r>
          </a:p>
          <a:p>
            <a:pPr>
              <a:spcBef>
                <a:spcPts val="0"/>
              </a:spcBef>
              <a:buNone/>
            </a:pPr>
            <a:endParaRPr lang="fr-CA" sz="1000" dirty="0" smtClean="0">
              <a:solidFill>
                <a:srgbClr val="1D4979"/>
              </a:solidFill>
            </a:endParaRPr>
          </a:p>
          <a:p>
            <a:pPr>
              <a:spcBef>
                <a:spcPts val="0"/>
              </a:spcBef>
              <a:buNone/>
            </a:pPr>
            <a:r>
              <a:rPr lang="fr-CA" sz="2200" b="1" dirty="0" smtClean="0">
                <a:solidFill>
                  <a:srgbClr val="1D4979"/>
                </a:solidFill>
              </a:rPr>
              <a:t>Les partenaires au regard des plaintes </a:t>
            </a:r>
            <a:r>
              <a:rPr lang="fr-CA" sz="2200" dirty="0" smtClean="0">
                <a:solidFill>
                  <a:srgbClr val="1D4979"/>
                </a:solidFill>
              </a:rPr>
              <a:t>: </a:t>
            </a:r>
          </a:p>
          <a:p>
            <a:pPr>
              <a:spcBef>
                <a:spcPts val="0"/>
              </a:spcBef>
            </a:pPr>
            <a:r>
              <a:rPr lang="fr-CA" sz="2200" dirty="0" smtClean="0">
                <a:solidFill>
                  <a:srgbClr val="1D4979"/>
                </a:solidFill>
              </a:rPr>
              <a:t>Installation : étapes de sa procédure</a:t>
            </a:r>
          </a:p>
          <a:p>
            <a:pPr>
              <a:spcBef>
                <a:spcPts val="0"/>
              </a:spcBef>
            </a:pPr>
            <a:r>
              <a:rPr lang="fr-CA" sz="2200" dirty="0" smtClean="0">
                <a:solidFill>
                  <a:srgbClr val="1D4979"/>
                </a:solidFill>
              </a:rPr>
              <a:t>Commissaire aux plaintes et à la qualité</a:t>
            </a:r>
          </a:p>
          <a:p>
            <a:pPr>
              <a:spcBef>
                <a:spcPts val="0"/>
              </a:spcBef>
            </a:pPr>
            <a:r>
              <a:rPr lang="fr-CA" sz="2200" dirty="0" smtClean="0">
                <a:solidFill>
                  <a:srgbClr val="1D4979"/>
                </a:solidFill>
              </a:rPr>
              <a:t>CAAP </a:t>
            </a:r>
            <a:r>
              <a:rPr lang="fr-CA" sz="2000" dirty="0" smtClean="0">
                <a:solidFill>
                  <a:srgbClr val="1D4979"/>
                </a:solidFill>
              </a:rPr>
              <a:t>(centre </a:t>
            </a:r>
            <a:r>
              <a:rPr lang="fr-CA" sz="2000" dirty="0" smtClean="0">
                <a:solidFill>
                  <a:srgbClr val="1D4979"/>
                </a:solidFill>
              </a:rPr>
              <a:t>d’assistance et </a:t>
            </a:r>
            <a:r>
              <a:rPr lang="fr-CA" sz="2000" smtClean="0">
                <a:solidFill>
                  <a:srgbClr val="1D4979"/>
                </a:solidFill>
              </a:rPr>
              <a:t>d’accompagnement aux </a:t>
            </a:r>
            <a:r>
              <a:rPr lang="fr-CA" sz="2000" dirty="0" smtClean="0">
                <a:solidFill>
                  <a:srgbClr val="1D4979"/>
                </a:solidFill>
              </a:rPr>
              <a:t>plaintes)</a:t>
            </a:r>
          </a:p>
          <a:p>
            <a:pPr>
              <a:spcBef>
                <a:spcPts val="0"/>
              </a:spcBef>
            </a:pPr>
            <a:r>
              <a:rPr lang="fr-CA" sz="2200" dirty="0" smtClean="0">
                <a:solidFill>
                  <a:srgbClr val="1D4979"/>
                </a:solidFill>
              </a:rPr>
              <a:t>Protecteur des usagers </a:t>
            </a:r>
          </a:p>
          <a:p>
            <a:pPr>
              <a:spcBef>
                <a:spcPts val="0"/>
              </a:spcBef>
            </a:pPr>
            <a:r>
              <a:rPr lang="fr-CA" sz="2200" dirty="0" smtClean="0">
                <a:solidFill>
                  <a:srgbClr val="1D4979"/>
                </a:solidFill>
              </a:rPr>
              <a:t>RPCU (être conseillé et guidé)</a:t>
            </a:r>
          </a:p>
          <a:p>
            <a:pPr>
              <a:spcBef>
                <a:spcPts val="0"/>
              </a:spcBef>
            </a:pPr>
            <a:endParaRPr lang="fr-CA" sz="1000" dirty="0" smtClean="0">
              <a:solidFill>
                <a:srgbClr val="1D4979"/>
              </a:solidFill>
            </a:endParaRPr>
          </a:p>
          <a:p>
            <a:pPr>
              <a:spcBef>
                <a:spcPts val="0"/>
              </a:spcBef>
              <a:buNone/>
            </a:pPr>
            <a:r>
              <a:rPr lang="fr-CA" sz="2200" b="1" dirty="0" smtClean="0">
                <a:solidFill>
                  <a:srgbClr val="1D4979"/>
                </a:solidFill>
              </a:rPr>
              <a:t>Autres partenaires </a:t>
            </a:r>
            <a:r>
              <a:rPr lang="fr-CA" sz="2200" dirty="0" smtClean="0">
                <a:solidFill>
                  <a:srgbClr val="1D4979"/>
                </a:solidFill>
              </a:rPr>
              <a:t>(CISSS, CIUSSS, associations…)</a:t>
            </a:r>
          </a:p>
          <a:p>
            <a:pPr>
              <a:buNone/>
            </a:pPr>
            <a:endParaRPr lang="fr-CA" sz="2400" dirty="0" smtClean="0">
              <a:solidFill>
                <a:srgbClr val="1D4979"/>
              </a:solidFill>
            </a:endParaRPr>
          </a:p>
        </p:txBody>
      </p:sp>
      <p:sp>
        <p:nvSpPr>
          <p:cNvPr id="6" name="ZoneTexte 5"/>
          <p:cNvSpPr txBox="1"/>
          <p:nvPr/>
        </p:nvSpPr>
        <p:spPr>
          <a:xfrm>
            <a:off x="8676456" y="6525345"/>
            <a:ext cx="467544" cy="400110"/>
          </a:xfrm>
          <a:prstGeom prst="rect">
            <a:avLst/>
          </a:prstGeom>
          <a:noFill/>
        </p:spPr>
        <p:txBody>
          <a:bodyPr wrap="square" rtlCol="0">
            <a:spAutoFit/>
          </a:bodyPr>
          <a:lstStyle/>
          <a:p>
            <a:fld id="{AB615AFC-9CA6-498C-9FB9-FA31E73C7B8A}" type="slidenum">
              <a:rPr lang="fr-CA" sz="2000" smtClean="0">
                <a:solidFill>
                  <a:srgbClr val="1D4979"/>
                </a:solidFill>
              </a:rPr>
              <a:pPr/>
              <a:t>15</a:t>
            </a:fld>
            <a:endParaRPr lang="fr-CA" sz="2000" dirty="0">
              <a:solidFill>
                <a:srgbClr val="1D4979"/>
              </a:solidFill>
            </a:endParaRPr>
          </a:p>
        </p:txBody>
      </p:sp>
      <p:sp>
        <p:nvSpPr>
          <p:cNvPr id="8" name="Rectangle 7"/>
          <p:cNvSpPr/>
          <p:nvPr/>
        </p:nvSpPr>
        <p:spPr>
          <a:xfrm>
            <a:off x="322729" y="188840"/>
            <a:ext cx="8588189" cy="6048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cxnSp>
        <p:nvCxnSpPr>
          <p:cNvPr id="10" name="Connecteur droit 9"/>
          <p:cNvCxnSpPr/>
          <p:nvPr/>
        </p:nvCxnSpPr>
        <p:spPr>
          <a:xfrm>
            <a:off x="827584" y="6237312"/>
            <a:ext cx="788436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27584" y="6237312"/>
            <a:ext cx="7792761"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Image 6" descr="Partenaires 1.png"/>
          <p:cNvPicPr>
            <a:picLocks noChangeAspect="1"/>
          </p:cNvPicPr>
          <p:nvPr/>
        </p:nvPicPr>
        <p:blipFill rotWithShape="1">
          <a:blip r:embed="rId3" cstate="print"/>
          <a:srcRect l="8333" t="11312" r="5556" b="15555"/>
          <a:stretch/>
        </p:blipFill>
        <p:spPr>
          <a:xfrm>
            <a:off x="6562166" y="3388658"/>
            <a:ext cx="2348752" cy="1380565"/>
          </a:xfrm>
          <a:prstGeom prst="rect">
            <a:avLst/>
          </a:prstGeom>
        </p:spPr>
      </p:pic>
    </p:spTree>
    <p:extLst>
      <p:ext uri="{BB962C8B-B14F-4D97-AF65-F5344CB8AC3E}">
        <p14:creationId xmlns:p14="http://schemas.microsoft.com/office/powerpoint/2010/main" val="26559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3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5">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5800" y="1181397"/>
            <a:ext cx="8001000" cy="893932"/>
          </a:xfrm>
        </p:spPr>
        <p:txBody>
          <a:bodyPr/>
          <a:lstStyle/>
          <a:p>
            <a:r>
              <a:rPr lang="fr-CA" dirty="0">
                <a:solidFill>
                  <a:srgbClr val="1D4979"/>
                </a:solidFill>
              </a:rPr>
              <a:t>Travailler avec les partenaires  </a:t>
            </a:r>
            <a:r>
              <a:rPr lang="fr-CA" dirty="0" smtClean="0"/>
              <a:t>(1/6)</a:t>
            </a:r>
            <a:endParaRPr lang="fr-FR" dirty="0"/>
          </a:p>
        </p:txBody>
      </p:sp>
      <p:sp>
        <p:nvSpPr>
          <p:cNvPr id="6" name="Espace réservé du texte 2"/>
          <p:cNvSpPr txBox="1">
            <a:spLocks/>
          </p:cNvSpPr>
          <p:nvPr>
            <p:custDataLst>
              <p:tags r:id="rId2"/>
            </p:custDataLst>
          </p:nvPr>
        </p:nvSpPr>
        <p:spPr>
          <a:xfrm>
            <a:off x="466344" y="2581297"/>
            <a:ext cx="8001000" cy="4020671"/>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fr-CA" sz="2400" dirty="0"/>
          </a:p>
          <a:p>
            <a:pPr>
              <a:spcAft>
                <a:spcPts val="1200"/>
              </a:spcAft>
            </a:pPr>
            <a:endParaRPr lang="fr-CA" sz="2400" dirty="0" smtClean="0"/>
          </a:p>
        </p:txBody>
      </p:sp>
      <p:sp>
        <p:nvSpPr>
          <p:cNvPr id="5" name="Espace réservé du texte 2"/>
          <p:cNvSpPr txBox="1">
            <a:spLocks/>
          </p:cNvSpPr>
          <p:nvPr>
            <p:custDataLst>
              <p:tags r:id="rId3"/>
            </p:custDataLst>
          </p:nvPr>
        </p:nvSpPr>
        <p:spPr>
          <a:xfrm>
            <a:off x="466344" y="2581297"/>
            <a:ext cx="8001000" cy="3362303"/>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fr-CA" sz="2400" dirty="0" smtClean="0"/>
          </a:p>
        </p:txBody>
      </p:sp>
      <p:sp>
        <p:nvSpPr>
          <p:cNvPr id="7" name="Espace réservé du texte 2"/>
          <p:cNvSpPr txBox="1">
            <a:spLocks/>
          </p:cNvSpPr>
          <p:nvPr>
            <p:custDataLst>
              <p:tags r:id="rId4"/>
            </p:custDataLst>
          </p:nvPr>
        </p:nvSpPr>
        <p:spPr>
          <a:xfrm>
            <a:off x="618744" y="1687365"/>
            <a:ext cx="8001000" cy="4408635"/>
          </a:xfrm>
          <a:prstGeom prst="rect">
            <a:avLst/>
          </a:prstGeom>
        </p:spPr>
        <p:txBody>
          <a:bodyPr lIns="0" tIns="0" rIns="0" bIns="0" anchor="ctr"/>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fr-CA" sz="2400" dirty="0" smtClean="0"/>
              <a:t>L’objectif principal de </a:t>
            </a:r>
            <a:r>
              <a:rPr lang="fr-CA" sz="2400" b="1" dirty="0" smtClean="0"/>
              <a:t>l’approche de partenariat </a:t>
            </a:r>
            <a:r>
              <a:rPr lang="fr-CA" sz="2400" dirty="0" smtClean="0"/>
              <a:t>doit porter sur la </a:t>
            </a:r>
            <a:r>
              <a:rPr lang="fr-CA" sz="2400" b="1" dirty="0" smtClean="0"/>
              <a:t>relation</a:t>
            </a:r>
            <a:r>
              <a:rPr lang="fr-CA" sz="2400" dirty="0" smtClean="0"/>
              <a:t> avec :</a:t>
            </a:r>
          </a:p>
          <a:p>
            <a:pPr marL="342900" indent="-342900">
              <a:spcAft>
                <a:spcPts val="1200"/>
              </a:spcAft>
              <a:buFont typeface="Arial" panose="020B0604020202020204" pitchFamily="34" charset="0"/>
              <a:buChar char="•"/>
            </a:pPr>
            <a:r>
              <a:rPr lang="fr-CA" sz="2400" dirty="0"/>
              <a:t>L</a:t>
            </a:r>
            <a:r>
              <a:rPr lang="fr-CA" sz="2400" dirty="0" smtClean="0"/>
              <a:t>a direction; </a:t>
            </a:r>
          </a:p>
          <a:p>
            <a:pPr marL="342900" indent="-342900">
              <a:spcAft>
                <a:spcPts val="1200"/>
              </a:spcAft>
              <a:buFont typeface="Arial" panose="020B0604020202020204" pitchFamily="34" charset="0"/>
              <a:buChar char="•"/>
            </a:pPr>
            <a:r>
              <a:rPr lang="fr-CA" sz="2400" dirty="0" smtClean="0"/>
              <a:t>Les intervenants; </a:t>
            </a:r>
          </a:p>
          <a:p>
            <a:pPr marL="342900" indent="-342900">
              <a:spcAft>
                <a:spcPts val="1200"/>
              </a:spcAft>
              <a:buFont typeface="Arial" panose="020B0604020202020204" pitchFamily="34" charset="0"/>
              <a:buChar char="•"/>
            </a:pPr>
            <a:r>
              <a:rPr lang="fr-CA" sz="2400" dirty="0" smtClean="0"/>
              <a:t>Les différents comités là où les membres siègent</a:t>
            </a:r>
          </a:p>
          <a:p>
            <a:pPr marL="342900" indent="-342900">
              <a:spcAft>
                <a:spcPts val="1200"/>
              </a:spcAft>
              <a:buFont typeface="Arial" panose="020B0604020202020204" pitchFamily="34" charset="0"/>
              <a:buChar char="•"/>
            </a:pPr>
            <a:r>
              <a:rPr lang="fr-CA" sz="2400" dirty="0" smtClean="0"/>
              <a:t>Les résidents et leurs proches. </a:t>
            </a:r>
          </a:p>
        </p:txBody>
      </p:sp>
    </p:spTree>
    <p:extLst>
      <p:ext uri="{BB962C8B-B14F-4D97-AF65-F5344CB8AC3E}">
        <p14:creationId xmlns:p14="http://schemas.microsoft.com/office/powerpoint/2010/main" val="37820468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04800" y="861004"/>
            <a:ext cx="8382000" cy="526472"/>
          </a:xfrm>
        </p:spPr>
        <p:txBody>
          <a:bodyPr/>
          <a:lstStyle/>
          <a:p>
            <a:r>
              <a:rPr lang="fr-CA" dirty="0">
                <a:solidFill>
                  <a:srgbClr val="1D4979"/>
                </a:solidFill>
              </a:rPr>
              <a:t>Travailler avec les partenaires  </a:t>
            </a:r>
            <a:r>
              <a:rPr lang="fr-CA" dirty="0" smtClean="0"/>
              <a:t>(2/6)</a:t>
            </a:r>
            <a:br>
              <a:rPr lang="fr-CA" dirty="0" smtClean="0"/>
            </a:br>
            <a:endParaRPr lang="fr-FR" dirty="0"/>
          </a:p>
        </p:txBody>
      </p:sp>
      <p:sp>
        <p:nvSpPr>
          <p:cNvPr id="3" name="Espace réservé du texte 2"/>
          <p:cNvSpPr>
            <a:spLocks noGrp="1"/>
          </p:cNvSpPr>
          <p:nvPr>
            <p:ph type="body" sz="quarter" idx="11"/>
            <p:custDataLst>
              <p:tags r:id="rId2"/>
            </p:custDataLst>
          </p:nvPr>
        </p:nvSpPr>
        <p:spPr>
          <a:xfrm>
            <a:off x="587187" y="1387476"/>
            <a:ext cx="8234083" cy="7128995"/>
          </a:xfrm>
        </p:spPr>
        <p:txBody>
          <a:bodyPr anchor="ctr"/>
          <a:lstStyle/>
          <a:p>
            <a:pPr marL="342900" indent="-342900">
              <a:spcAft>
                <a:spcPts val="1200"/>
              </a:spcAft>
              <a:buFont typeface="Wingdings" panose="05000000000000000000" pitchFamily="2" charset="2"/>
              <a:buChar char="Ø"/>
            </a:pPr>
            <a:r>
              <a:rPr lang="fr-CA" sz="2400" b="1" dirty="0" smtClean="0">
                <a:solidFill>
                  <a:srgbClr val="00B0F0"/>
                </a:solidFill>
              </a:rPr>
              <a:t>S’assure du respect des </a:t>
            </a:r>
            <a:r>
              <a:rPr lang="fr-CA" sz="2400" b="1" dirty="0">
                <a:solidFill>
                  <a:srgbClr val="00B0F0"/>
                </a:solidFill>
              </a:rPr>
              <a:t>fonctions légales du </a:t>
            </a:r>
            <a:r>
              <a:rPr lang="fr-CA" sz="2400" b="1" dirty="0" smtClean="0">
                <a:solidFill>
                  <a:srgbClr val="00B0F0"/>
                </a:solidFill>
              </a:rPr>
              <a:t>Comité</a:t>
            </a:r>
          </a:p>
          <a:p>
            <a:pPr marL="627063" indent="-627063">
              <a:spcAft>
                <a:spcPts val="1800"/>
              </a:spcAft>
            </a:pPr>
            <a:r>
              <a:rPr lang="fr-CA" sz="2000" b="1" dirty="0">
                <a:solidFill>
                  <a:srgbClr val="00B0F0"/>
                </a:solidFill>
              </a:rPr>
              <a:t> </a:t>
            </a:r>
            <a:r>
              <a:rPr lang="fr-CA" sz="2000" b="1" dirty="0" smtClean="0">
                <a:solidFill>
                  <a:srgbClr val="00B0F0"/>
                </a:solidFill>
              </a:rPr>
              <a:t>  </a:t>
            </a:r>
            <a:r>
              <a:rPr lang="fr-CA" sz="2000" b="1" dirty="0" smtClean="0"/>
              <a:t> </a:t>
            </a:r>
            <a:r>
              <a:rPr lang="fr-CA" sz="2000" dirty="0" smtClean="0"/>
              <a:t>- </a:t>
            </a:r>
            <a:r>
              <a:rPr lang="fr-CA" sz="2000" b="1" dirty="0" smtClean="0"/>
              <a:t>  </a:t>
            </a:r>
            <a:r>
              <a:rPr lang="fr-CA" sz="2000" dirty="0"/>
              <a:t>interlocuteurs de premier niveau au sein </a:t>
            </a:r>
            <a:r>
              <a:rPr lang="fr-CA" sz="2000" dirty="0" smtClean="0"/>
              <a:t>de l’installation</a:t>
            </a:r>
            <a:endParaRPr lang="fr-CA" sz="2000" b="1" dirty="0">
              <a:solidFill>
                <a:srgbClr val="00B0F0"/>
              </a:solidFill>
            </a:endParaRPr>
          </a:p>
          <a:p>
            <a:pPr marL="342900" indent="-342900">
              <a:spcAft>
                <a:spcPts val="1800"/>
              </a:spcAft>
              <a:buFont typeface="Wingdings" panose="05000000000000000000" pitchFamily="2" charset="2"/>
              <a:buChar char="Ø"/>
            </a:pPr>
            <a:r>
              <a:rPr lang="fr-CA" sz="2000" b="1" dirty="0" smtClean="0">
                <a:solidFill>
                  <a:srgbClr val="00B0F0"/>
                </a:solidFill>
              </a:rPr>
              <a:t>Prend part à des projets, comités  avec différents acteurs du RSSS</a:t>
            </a:r>
          </a:p>
          <a:p>
            <a:pPr>
              <a:spcAft>
                <a:spcPts val="600"/>
              </a:spcAft>
            </a:pPr>
            <a:r>
              <a:rPr lang="fr-CA" sz="2000" dirty="0"/>
              <a:t> </a:t>
            </a:r>
            <a:r>
              <a:rPr lang="fr-CA" sz="2000" dirty="0" smtClean="0"/>
              <a:t>   - comité milieu de vie, sondage, planification stratégique,</a:t>
            </a:r>
          </a:p>
          <a:p>
            <a:pPr>
              <a:spcAft>
                <a:spcPts val="1200"/>
              </a:spcAft>
            </a:pPr>
            <a:r>
              <a:rPr lang="fr-CA" sz="2000" dirty="0"/>
              <a:t> </a:t>
            </a:r>
            <a:r>
              <a:rPr lang="fr-CA" sz="2000" dirty="0" smtClean="0"/>
              <a:t>      plan d’action, nouveau programme, etc.</a:t>
            </a:r>
          </a:p>
          <a:p>
            <a:pPr>
              <a:spcAft>
                <a:spcPts val="1800"/>
              </a:spcAft>
            </a:pPr>
            <a:r>
              <a:rPr lang="fr-CA" sz="2000" dirty="0" smtClean="0"/>
              <a:t>          → exprime et propose des </a:t>
            </a:r>
            <a:r>
              <a:rPr lang="fr-CA" sz="2000" b="1" dirty="0" smtClean="0"/>
              <a:t>idées</a:t>
            </a:r>
            <a:r>
              <a:rPr lang="fr-CA" sz="2000" dirty="0" smtClean="0"/>
              <a:t> et des </a:t>
            </a:r>
            <a:r>
              <a:rPr lang="fr-CA" sz="2000" b="1" dirty="0" smtClean="0"/>
              <a:t>solutions</a:t>
            </a:r>
          </a:p>
          <a:p>
            <a:pPr marL="342900" indent="-342900">
              <a:spcAft>
                <a:spcPts val="1200"/>
              </a:spcAft>
              <a:buFont typeface="Wingdings" panose="05000000000000000000" pitchFamily="2" charset="2"/>
              <a:buChar char="Ø"/>
            </a:pPr>
            <a:r>
              <a:rPr lang="fr-CA" sz="2000" b="1" dirty="0" smtClean="0">
                <a:solidFill>
                  <a:srgbClr val="00B0F0"/>
                </a:solidFill>
              </a:rPr>
              <a:t>Met </a:t>
            </a:r>
            <a:r>
              <a:rPr lang="fr-CA" sz="2000" b="1" dirty="0">
                <a:solidFill>
                  <a:srgbClr val="00B0F0"/>
                </a:solidFill>
              </a:rPr>
              <a:t>en place des </a:t>
            </a:r>
            <a:r>
              <a:rPr lang="fr-CA" sz="2000" b="1" dirty="0" smtClean="0">
                <a:solidFill>
                  <a:srgbClr val="00B0F0"/>
                </a:solidFill>
              </a:rPr>
              <a:t>protocoles</a:t>
            </a:r>
            <a:endParaRPr lang="fr-CA" sz="2000" dirty="0"/>
          </a:p>
          <a:p>
            <a:pPr>
              <a:spcAft>
                <a:spcPts val="1200"/>
              </a:spcAft>
            </a:pPr>
            <a:r>
              <a:rPr lang="fr-CA" sz="2000" dirty="0" smtClean="0"/>
              <a:t>     - CAAP (Centre d’aide et d’assistance aux plaintes)</a:t>
            </a:r>
          </a:p>
          <a:p>
            <a:pPr>
              <a:spcAft>
                <a:spcPts val="1800"/>
              </a:spcAft>
            </a:pPr>
            <a:r>
              <a:rPr lang="fr-CA" sz="2000" dirty="0" smtClean="0"/>
              <a:t>     - Commissaire aux plaintes et à la qualité</a:t>
            </a:r>
          </a:p>
          <a:p>
            <a:pPr marL="342900" indent="-342900">
              <a:spcAft>
                <a:spcPts val="1800"/>
              </a:spcAft>
              <a:buFont typeface="Wingdings" panose="05000000000000000000" pitchFamily="2" charset="2"/>
              <a:buChar char="Ø"/>
            </a:pPr>
            <a:endParaRPr lang="fr-CA" sz="2400" dirty="0" smtClean="0"/>
          </a:p>
          <a:p>
            <a:pPr marL="342900" indent="-342900">
              <a:spcAft>
                <a:spcPts val="1800"/>
              </a:spcAft>
              <a:buFont typeface="Wingdings" panose="05000000000000000000" pitchFamily="2" charset="2"/>
              <a:buChar char="Ø"/>
            </a:pPr>
            <a:endParaRPr lang="fr-CA" sz="2400" dirty="0" smtClean="0"/>
          </a:p>
          <a:p>
            <a:pPr marL="342900" indent="-342900">
              <a:spcAft>
                <a:spcPts val="1800"/>
              </a:spcAft>
              <a:buFont typeface="Wingdings" panose="05000000000000000000" pitchFamily="2" charset="2"/>
              <a:buChar char="Ø"/>
            </a:pPr>
            <a:endParaRPr lang="fr-CA" sz="2400" dirty="0" smtClean="0"/>
          </a:p>
        </p:txBody>
      </p:sp>
      <p:sp>
        <p:nvSpPr>
          <p:cNvPr id="6" name="Espace réservé du texte 2"/>
          <p:cNvSpPr txBox="1">
            <a:spLocks/>
          </p:cNvSpPr>
          <p:nvPr>
            <p:custDataLst>
              <p:tags r:id="rId3"/>
            </p:custDataLst>
          </p:nvPr>
        </p:nvSpPr>
        <p:spPr>
          <a:xfrm>
            <a:off x="466344" y="1918447"/>
            <a:ext cx="8001000" cy="4683521"/>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fr-CA" sz="2400" dirty="0"/>
          </a:p>
          <a:p>
            <a:pPr>
              <a:spcAft>
                <a:spcPts val="1200"/>
              </a:spcAft>
            </a:pPr>
            <a:endParaRPr lang="fr-CA" sz="2400" dirty="0" smtClean="0"/>
          </a:p>
        </p:txBody>
      </p:sp>
      <p:sp>
        <p:nvSpPr>
          <p:cNvPr id="5" name="Espace réservé du texte 2"/>
          <p:cNvSpPr txBox="1">
            <a:spLocks/>
          </p:cNvSpPr>
          <p:nvPr>
            <p:custDataLst>
              <p:tags r:id="rId4"/>
            </p:custDataLst>
          </p:nvPr>
        </p:nvSpPr>
        <p:spPr>
          <a:xfrm>
            <a:off x="466344" y="2581297"/>
            <a:ext cx="8001000" cy="3362303"/>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fr-CA" sz="2400" dirty="0" smtClean="0"/>
          </a:p>
        </p:txBody>
      </p:sp>
    </p:spTree>
    <p:extLst>
      <p:ext uri="{BB962C8B-B14F-4D97-AF65-F5344CB8AC3E}">
        <p14:creationId xmlns:p14="http://schemas.microsoft.com/office/powerpoint/2010/main" val="3982049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057835"/>
            <a:ext cx="8001000" cy="837641"/>
          </a:xfrm>
        </p:spPr>
        <p:txBody>
          <a:bodyPr/>
          <a:lstStyle/>
          <a:p>
            <a:r>
              <a:rPr lang="fr-CA" dirty="0">
                <a:solidFill>
                  <a:srgbClr val="1D4979"/>
                </a:solidFill>
              </a:rPr>
              <a:t>Travailler avec les partenaires  </a:t>
            </a:r>
            <a:r>
              <a:rPr lang="fr-CA" dirty="0" smtClean="0"/>
              <a:t>(3/6)</a:t>
            </a:r>
            <a:endParaRPr lang="fr-CA" dirty="0"/>
          </a:p>
        </p:txBody>
      </p:sp>
      <p:sp>
        <p:nvSpPr>
          <p:cNvPr id="3" name="Espace réservé du texte 2"/>
          <p:cNvSpPr>
            <a:spLocks noGrp="1"/>
          </p:cNvSpPr>
          <p:nvPr>
            <p:ph type="body" sz="quarter" idx="11"/>
          </p:nvPr>
        </p:nvSpPr>
        <p:spPr/>
        <p:txBody>
          <a:bodyPr/>
          <a:lstStyle/>
          <a:p>
            <a:pPr marL="342900" indent="-342900">
              <a:spcAft>
                <a:spcPts val="1800"/>
              </a:spcAft>
              <a:buFont typeface="Wingdings" panose="05000000000000000000" pitchFamily="2" charset="2"/>
              <a:buChar char="Ø"/>
            </a:pPr>
            <a:r>
              <a:rPr lang="fr-CA" sz="2000" b="1" dirty="0" smtClean="0">
                <a:solidFill>
                  <a:srgbClr val="00B0F0"/>
                </a:solidFill>
              </a:rPr>
              <a:t>Consulter et non devant un fait accompli</a:t>
            </a:r>
          </a:p>
          <a:p>
            <a:pPr>
              <a:spcAft>
                <a:spcPts val="1800"/>
              </a:spcAft>
            </a:pPr>
            <a:endParaRPr lang="fr-CA" sz="2000" b="1" dirty="0" smtClean="0">
              <a:solidFill>
                <a:srgbClr val="00B0F0"/>
              </a:solidFill>
            </a:endParaRPr>
          </a:p>
          <a:p>
            <a:endParaRPr lang="fr-CA" dirty="0"/>
          </a:p>
        </p:txBody>
      </p:sp>
      <p:pic>
        <p:nvPicPr>
          <p:cNvPr id="4" name="Picture 2" descr="Résultats de recherche d'images pour « caricature participation citoyen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61128"/>
            <a:ext cx="7469310" cy="372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601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1D4979"/>
                </a:solidFill>
              </a:rPr>
              <a:t>Travailler avec les partenaires  </a:t>
            </a:r>
            <a:r>
              <a:rPr lang="fr-CA" dirty="0" smtClean="0"/>
              <a:t>(4/6)</a:t>
            </a:r>
            <a:endParaRPr lang="fr-CA" dirty="0"/>
          </a:p>
        </p:txBody>
      </p:sp>
      <p:sp>
        <p:nvSpPr>
          <p:cNvPr id="3" name="Espace réservé du texte 2"/>
          <p:cNvSpPr>
            <a:spLocks noGrp="1"/>
          </p:cNvSpPr>
          <p:nvPr>
            <p:ph type="body" sz="quarter" idx="11"/>
          </p:nvPr>
        </p:nvSpPr>
        <p:spPr/>
        <p:txBody>
          <a:bodyPr/>
          <a:lstStyle/>
          <a:p>
            <a:pPr marL="342900" indent="-342900">
              <a:spcAft>
                <a:spcPts val="1800"/>
              </a:spcAft>
              <a:buFont typeface="Wingdings" panose="05000000000000000000" pitchFamily="2" charset="2"/>
              <a:buChar char="Ø"/>
            </a:pPr>
            <a:endParaRPr lang="fr-CA" sz="2400" dirty="0" smtClean="0"/>
          </a:p>
          <a:p>
            <a:pPr marL="342900" indent="-342900">
              <a:spcAft>
                <a:spcPts val="1800"/>
              </a:spcAft>
              <a:buFont typeface="Wingdings" panose="05000000000000000000" pitchFamily="2" charset="2"/>
              <a:buChar char="Ø"/>
            </a:pPr>
            <a:r>
              <a:rPr lang="fr-CA" sz="2400" dirty="0" smtClean="0"/>
              <a:t>Se </a:t>
            </a:r>
            <a:r>
              <a:rPr lang="fr-CA" sz="2400" dirty="0"/>
              <a:t>former sur l’approche de partenariat et diffuser l’information auprès des usagers ; </a:t>
            </a:r>
            <a:endParaRPr lang="fr-CA" sz="2400" dirty="0" smtClean="0"/>
          </a:p>
          <a:p>
            <a:pPr>
              <a:spcAft>
                <a:spcPts val="1800"/>
              </a:spcAft>
            </a:pPr>
            <a:endParaRPr lang="fr-CA" sz="2400" dirty="0"/>
          </a:p>
          <a:p>
            <a:pPr marL="342900" indent="-342900">
              <a:spcAft>
                <a:spcPts val="1800"/>
              </a:spcAft>
              <a:buFont typeface="Wingdings" panose="05000000000000000000" pitchFamily="2" charset="2"/>
              <a:buChar char="Ø"/>
            </a:pPr>
            <a:r>
              <a:rPr lang="fr-CA" sz="2400" dirty="0"/>
              <a:t>Encourager les usagers à s’impliquer à titre de partenaires au sein de divers </a:t>
            </a:r>
            <a:r>
              <a:rPr lang="fr-CA" sz="2400" dirty="0" smtClean="0"/>
              <a:t>projets ou programmes. </a:t>
            </a:r>
            <a:endParaRPr lang="fr-CA" sz="2400" dirty="0"/>
          </a:p>
          <a:p>
            <a:endParaRPr lang="fr-CA" dirty="0"/>
          </a:p>
        </p:txBody>
      </p:sp>
    </p:spTree>
    <p:extLst>
      <p:ext uri="{BB962C8B-B14F-4D97-AF65-F5344CB8AC3E}">
        <p14:creationId xmlns:p14="http://schemas.microsoft.com/office/powerpoint/2010/main" val="279357401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681319"/>
            <a:ext cx="8001000" cy="842681"/>
          </a:xfrm>
        </p:spPr>
        <p:txBody>
          <a:bodyPr/>
          <a:lstStyle/>
          <a:p>
            <a:pPr algn="ctr"/>
            <a:r>
              <a:rPr lang="fr-CA" dirty="0" smtClean="0"/>
              <a:t> </a:t>
            </a:r>
            <a:r>
              <a:rPr lang="fr-CA" dirty="0"/>
              <a:t>Le RPCU, qui sommes-nous ?</a:t>
            </a:r>
            <a:endParaRPr lang="fr-FR" dirty="0"/>
          </a:p>
        </p:txBody>
      </p:sp>
      <p:sp>
        <p:nvSpPr>
          <p:cNvPr id="3" name="Espace réservé du texte 2"/>
          <p:cNvSpPr>
            <a:spLocks noGrp="1"/>
          </p:cNvSpPr>
          <p:nvPr>
            <p:ph type="body" sz="quarter" idx="11"/>
          </p:nvPr>
        </p:nvSpPr>
        <p:spPr>
          <a:xfrm>
            <a:off x="376518" y="1524000"/>
            <a:ext cx="8435788" cy="5334000"/>
          </a:xfrm>
        </p:spPr>
        <p:txBody>
          <a:bodyPr/>
          <a:lstStyle/>
          <a:p>
            <a:pPr marL="447675" indent="-447675">
              <a:spcBef>
                <a:spcPts val="1200"/>
              </a:spcBef>
            </a:pPr>
            <a:r>
              <a:rPr lang="fr-CA" sz="2800" dirty="0"/>
              <a:t>► </a:t>
            </a:r>
            <a:r>
              <a:rPr lang="fr-CA" sz="2800" b="1" dirty="0" smtClean="0">
                <a:solidFill>
                  <a:srgbClr val="00B0F0"/>
                </a:solidFill>
              </a:rPr>
              <a:t>RPCU</a:t>
            </a:r>
            <a:r>
              <a:rPr lang="fr-CA" sz="2800" b="1" dirty="0" smtClean="0"/>
              <a:t> </a:t>
            </a:r>
            <a:r>
              <a:rPr lang="fr-CA" sz="2800" b="1" dirty="0"/>
              <a:t>: </a:t>
            </a:r>
            <a:r>
              <a:rPr lang="fr-CA" sz="2800" dirty="0"/>
              <a:t>Regroupement Provincial des Comités </a:t>
            </a:r>
            <a:r>
              <a:rPr lang="fr-CA" sz="2800" dirty="0" smtClean="0"/>
              <a:t> </a:t>
            </a:r>
            <a:r>
              <a:rPr lang="fr-CA" sz="2800" dirty="0"/>
              <a:t> </a:t>
            </a:r>
            <a:r>
              <a:rPr lang="fr-CA" sz="2800" dirty="0" smtClean="0"/>
              <a:t>des Usagers créé </a:t>
            </a:r>
            <a:r>
              <a:rPr lang="fr-CA" sz="2800" dirty="0"/>
              <a:t>en </a:t>
            </a:r>
            <a:r>
              <a:rPr lang="fr-CA" sz="2800" dirty="0" smtClean="0"/>
              <a:t>2004.</a:t>
            </a:r>
            <a:endParaRPr lang="fr-CA" sz="2800" dirty="0"/>
          </a:p>
          <a:p>
            <a:pPr marL="447675" indent="-447675">
              <a:spcBef>
                <a:spcPts val="1200"/>
              </a:spcBef>
            </a:pPr>
            <a:r>
              <a:rPr lang="fr-CA" sz="2800" dirty="0"/>
              <a:t>► </a:t>
            </a:r>
            <a:r>
              <a:rPr lang="fr-CA" sz="2800" b="1" dirty="0" smtClean="0">
                <a:solidFill>
                  <a:srgbClr val="00B0F0"/>
                </a:solidFill>
              </a:rPr>
              <a:t>Mission </a:t>
            </a:r>
            <a:r>
              <a:rPr lang="fr-CA" sz="2800" dirty="0" smtClean="0"/>
              <a:t>                                                                </a:t>
            </a:r>
            <a:r>
              <a:rPr lang="fr-CA" sz="2800" dirty="0"/>
              <a:t>Travailler à améliorer la qualité </a:t>
            </a:r>
            <a:r>
              <a:rPr lang="fr-CA" sz="2800" dirty="0" smtClean="0"/>
              <a:t>et la sécurité des </a:t>
            </a:r>
            <a:r>
              <a:rPr lang="fr-CA" sz="2800" dirty="0"/>
              <a:t>services offerts aux usagers du réseau de la santé et des services sociaux</a:t>
            </a:r>
            <a:r>
              <a:rPr lang="fr-CA" sz="2800" dirty="0" smtClean="0"/>
              <a:t>.</a:t>
            </a:r>
          </a:p>
          <a:p>
            <a:pPr marL="447675" indent="-447675">
              <a:spcBef>
                <a:spcPts val="1200"/>
              </a:spcBef>
            </a:pPr>
            <a:endParaRPr lang="fr-CA" sz="200" dirty="0" smtClean="0"/>
          </a:p>
          <a:p>
            <a:pPr marL="341313" indent="-341313"/>
            <a:r>
              <a:rPr lang="fr-CA" sz="2800" dirty="0" smtClean="0"/>
              <a:t>►</a:t>
            </a:r>
            <a:r>
              <a:rPr lang="fr-CA" sz="2800" b="1" dirty="0" smtClean="0">
                <a:solidFill>
                  <a:srgbClr val="00B0F0"/>
                </a:solidFill>
              </a:rPr>
              <a:t>Vision</a:t>
            </a:r>
            <a:r>
              <a:rPr lang="fr-CA" sz="2800" dirty="0" smtClean="0"/>
              <a:t>                                                                                   </a:t>
            </a:r>
            <a:r>
              <a:rPr lang="fr-CA" sz="2800" dirty="0"/>
              <a:t>Représenter </a:t>
            </a:r>
            <a:r>
              <a:rPr lang="fr-CA" sz="2800" dirty="0" smtClean="0"/>
              <a:t>les </a:t>
            </a:r>
            <a:r>
              <a:rPr lang="fr-CA" sz="2800" dirty="0"/>
              <a:t>comités des usagers                             et de résidents composés de membres                bénévoles compétents, professionnels                             et </a:t>
            </a:r>
            <a:r>
              <a:rPr lang="fr-CA" sz="2800" dirty="0" smtClean="0"/>
              <a:t>compatissants.</a:t>
            </a:r>
            <a:endParaRPr lang="fr-FR" sz="2800" dirty="0"/>
          </a:p>
        </p:txBody>
      </p:sp>
      <p:pic>
        <p:nvPicPr>
          <p:cNvPr id="4" name="Image 3" descr="coeur 5 souri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976" y="4787152"/>
            <a:ext cx="1434352" cy="1255059"/>
          </a:xfrm>
          <a:prstGeom prst="rect">
            <a:avLst/>
          </a:prstGeom>
        </p:spPr>
      </p:pic>
    </p:spTree>
    <p:extLst>
      <p:ext uri="{BB962C8B-B14F-4D97-AF65-F5344CB8AC3E}">
        <p14:creationId xmlns:p14="http://schemas.microsoft.com/office/powerpoint/2010/main" val="209461576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1D4979"/>
                </a:solidFill>
              </a:rPr>
              <a:t>Travailler avec les partenaires  </a:t>
            </a:r>
            <a:r>
              <a:rPr lang="fr-CA" dirty="0" smtClean="0"/>
              <a:t>(5/6)</a:t>
            </a:r>
            <a:r>
              <a:rPr lang="fr-CA" dirty="0">
                <a:solidFill>
                  <a:srgbClr val="1D4979"/>
                </a:solidFill>
              </a:rPr>
              <a:t/>
            </a:r>
            <a:br>
              <a:rPr lang="fr-CA" dirty="0">
                <a:solidFill>
                  <a:srgbClr val="1D4979"/>
                </a:solidFill>
              </a:rPr>
            </a:br>
            <a:endParaRPr lang="fr-CA" dirty="0"/>
          </a:p>
        </p:txBody>
      </p:sp>
      <p:sp>
        <p:nvSpPr>
          <p:cNvPr id="3" name="Espace réservé du texte 2"/>
          <p:cNvSpPr>
            <a:spLocks noGrp="1"/>
          </p:cNvSpPr>
          <p:nvPr>
            <p:ph type="body" sz="quarter" idx="11"/>
          </p:nvPr>
        </p:nvSpPr>
        <p:spPr>
          <a:xfrm>
            <a:off x="685800" y="2103120"/>
            <a:ext cx="8153400" cy="4351468"/>
          </a:xfrm>
        </p:spPr>
        <p:txBody>
          <a:bodyPr/>
          <a:lstStyle/>
          <a:p>
            <a:pPr marL="358775">
              <a:spcAft>
                <a:spcPts val="300"/>
              </a:spcAft>
            </a:pPr>
            <a:r>
              <a:rPr lang="fr-CA" sz="2400" dirty="0" smtClean="0">
                <a:solidFill>
                  <a:srgbClr val="1D4979"/>
                </a:solidFill>
              </a:rPr>
              <a:t>► Action → concertée </a:t>
            </a:r>
            <a:r>
              <a:rPr lang="fr-CA" sz="2400" dirty="0">
                <a:solidFill>
                  <a:srgbClr val="1D4979"/>
                </a:solidFill>
              </a:rPr>
              <a:t>et </a:t>
            </a:r>
            <a:r>
              <a:rPr lang="fr-CA" sz="2400" dirty="0" smtClean="0">
                <a:solidFill>
                  <a:srgbClr val="1D4979"/>
                </a:solidFill>
              </a:rPr>
              <a:t>efficace</a:t>
            </a:r>
          </a:p>
          <a:p>
            <a:pPr marL="792163">
              <a:spcAft>
                <a:spcPts val="300"/>
              </a:spcAft>
            </a:pPr>
            <a:endParaRPr lang="fr-CA" sz="1000" dirty="0">
              <a:solidFill>
                <a:srgbClr val="1D4979"/>
              </a:solidFill>
            </a:endParaRPr>
          </a:p>
          <a:p>
            <a:pPr marL="358775">
              <a:spcAft>
                <a:spcPts val="300"/>
              </a:spcAft>
            </a:pPr>
            <a:r>
              <a:rPr lang="fr-CA" sz="2400" dirty="0" smtClean="0">
                <a:solidFill>
                  <a:srgbClr val="1D4979"/>
                </a:solidFill>
              </a:rPr>
              <a:t>► Intérêt </a:t>
            </a:r>
            <a:r>
              <a:rPr lang="fr-CA" sz="2400" dirty="0">
                <a:solidFill>
                  <a:srgbClr val="1D4979"/>
                </a:solidFill>
              </a:rPr>
              <a:t>des </a:t>
            </a:r>
            <a:r>
              <a:rPr lang="fr-CA" sz="2400" dirty="0" smtClean="0">
                <a:solidFill>
                  <a:srgbClr val="1D4979"/>
                </a:solidFill>
              </a:rPr>
              <a:t>résidents</a:t>
            </a:r>
          </a:p>
          <a:p>
            <a:pPr marL="792163">
              <a:spcAft>
                <a:spcPts val="300"/>
              </a:spcAft>
            </a:pPr>
            <a:r>
              <a:rPr lang="fr-CA" sz="1000" dirty="0" smtClean="0">
                <a:solidFill>
                  <a:srgbClr val="1D4979"/>
                </a:solidFill>
              </a:rPr>
              <a:t> </a:t>
            </a:r>
            <a:endParaRPr lang="fr-CA" sz="1000" dirty="0">
              <a:solidFill>
                <a:srgbClr val="1D4979"/>
              </a:solidFill>
            </a:endParaRPr>
          </a:p>
          <a:p>
            <a:pPr marL="358775">
              <a:spcAft>
                <a:spcPts val="600"/>
              </a:spcAft>
            </a:pPr>
            <a:r>
              <a:rPr lang="fr-CA" sz="2400" dirty="0" smtClean="0">
                <a:solidFill>
                  <a:srgbClr val="1D4979"/>
                </a:solidFill>
              </a:rPr>
              <a:t>► Respect </a:t>
            </a:r>
            <a:r>
              <a:rPr lang="fr-CA" sz="2400" dirty="0">
                <a:solidFill>
                  <a:srgbClr val="1D4979"/>
                </a:solidFill>
              </a:rPr>
              <a:t>des </a:t>
            </a:r>
            <a:r>
              <a:rPr lang="fr-CA" sz="2400" dirty="0" smtClean="0">
                <a:solidFill>
                  <a:srgbClr val="1D4979"/>
                </a:solidFill>
              </a:rPr>
              <a:t>droits</a:t>
            </a:r>
          </a:p>
          <a:p>
            <a:pPr marL="792163">
              <a:spcAft>
                <a:spcPts val="600"/>
              </a:spcAft>
            </a:pPr>
            <a:endParaRPr lang="fr-CA" sz="1000" dirty="0">
              <a:solidFill>
                <a:srgbClr val="1D4979"/>
              </a:solidFill>
            </a:endParaRPr>
          </a:p>
          <a:p>
            <a:pPr marL="358775">
              <a:spcAft>
                <a:spcPts val="600"/>
              </a:spcAft>
            </a:pPr>
            <a:r>
              <a:rPr lang="fr-CA" sz="2400" b="1" dirty="0" smtClean="0">
                <a:solidFill>
                  <a:srgbClr val="1D4979"/>
                </a:solidFill>
              </a:rPr>
              <a:t> = </a:t>
            </a:r>
            <a:r>
              <a:rPr lang="fr-CA" sz="2400" dirty="0" smtClean="0">
                <a:solidFill>
                  <a:srgbClr val="1D4979"/>
                </a:solidFill>
              </a:rPr>
              <a:t>Amélioration </a:t>
            </a:r>
            <a:r>
              <a:rPr lang="fr-CA" sz="2400" dirty="0">
                <a:solidFill>
                  <a:srgbClr val="1D4979"/>
                </a:solidFill>
              </a:rPr>
              <a:t>de la qualité </a:t>
            </a:r>
            <a:r>
              <a:rPr lang="fr-CA" sz="2400" dirty="0" smtClean="0">
                <a:solidFill>
                  <a:srgbClr val="1D4979"/>
                </a:solidFill>
              </a:rPr>
              <a:t>et de la sécurité des </a:t>
            </a:r>
            <a:r>
              <a:rPr lang="fr-CA" sz="2400" dirty="0">
                <a:solidFill>
                  <a:srgbClr val="1D4979"/>
                </a:solidFill>
              </a:rPr>
              <a:t>services</a:t>
            </a:r>
          </a:p>
          <a:p>
            <a:endParaRPr lang="fr-CA" dirty="0"/>
          </a:p>
        </p:txBody>
      </p:sp>
      <p:pic>
        <p:nvPicPr>
          <p:cNvPr id="4" name="Image 3" descr="Médaille d'or 3.jpg"/>
          <p:cNvPicPr>
            <a:picLocks noChangeAspect="1"/>
          </p:cNvPicPr>
          <p:nvPr/>
        </p:nvPicPr>
        <p:blipFill rotWithShape="1">
          <a:blip r:embed="rId2" cstate="print">
            <a:extLst>
              <a:ext uri="{28A0092B-C50C-407E-A947-70E740481C1C}">
                <a14:useLocalDpi xmlns:a14="http://schemas.microsoft.com/office/drawing/2010/main" val="0"/>
              </a:ext>
            </a:extLst>
          </a:blip>
          <a:srcRect l="9947" t="8564" r="9848" b="8509"/>
          <a:stretch/>
        </p:blipFill>
        <p:spPr>
          <a:xfrm>
            <a:off x="6570875" y="4431408"/>
            <a:ext cx="1728556" cy="1787254"/>
          </a:xfrm>
          <a:prstGeom prst="rect">
            <a:avLst/>
          </a:prstGeom>
        </p:spPr>
      </p:pic>
      <p:pic>
        <p:nvPicPr>
          <p:cNvPr id="5" name="Image 4" descr="Engrenages.png"/>
          <p:cNvPicPr>
            <a:picLocks noChangeAspect="1"/>
          </p:cNvPicPr>
          <p:nvPr/>
        </p:nvPicPr>
        <p:blipFill>
          <a:blip r:embed="rId3" cstate="print"/>
          <a:stretch>
            <a:fillRect/>
          </a:stretch>
        </p:blipFill>
        <p:spPr>
          <a:xfrm>
            <a:off x="1385665" y="4758058"/>
            <a:ext cx="2239616" cy="1140718"/>
          </a:xfrm>
          <a:prstGeom prst="rect">
            <a:avLst/>
          </a:prstGeom>
        </p:spPr>
      </p:pic>
      <p:pic>
        <p:nvPicPr>
          <p:cNvPr id="6" name="Image 5" descr="evaluati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965" y="4751294"/>
            <a:ext cx="2364541" cy="1147482"/>
          </a:xfrm>
          <a:prstGeom prst="rect">
            <a:avLst/>
          </a:prstGeom>
        </p:spPr>
      </p:pic>
    </p:spTree>
    <p:extLst>
      <p:ext uri="{BB962C8B-B14F-4D97-AF65-F5344CB8AC3E}">
        <p14:creationId xmlns:p14="http://schemas.microsoft.com/office/powerpoint/2010/main" val="26187803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88894"/>
            <a:ext cx="8001000" cy="1106582"/>
          </a:xfrm>
        </p:spPr>
        <p:txBody>
          <a:bodyPr/>
          <a:lstStyle/>
          <a:p>
            <a:r>
              <a:rPr lang="fr-CA" dirty="0">
                <a:solidFill>
                  <a:srgbClr val="1D4979"/>
                </a:solidFill>
              </a:rPr>
              <a:t>Travailler avec les partenaires  </a:t>
            </a:r>
            <a:r>
              <a:rPr lang="fr-CA" dirty="0" smtClean="0"/>
              <a:t>(6/6)</a:t>
            </a:r>
            <a:r>
              <a:rPr lang="fr-CA" dirty="0" smtClean="0">
                <a:solidFill>
                  <a:srgbClr val="1D4979"/>
                </a:solidFill>
              </a:rPr>
              <a:t/>
            </a:r>
            <a:br>
              <a:rPr lang="fr-CA" dirty="0" smtClean="0">
                <a:solidFill>
                  <a:srgbClr val="1D4979"/>
                </a:solidFill>
              </a:rPr>
            </a:br>
            <a:r>
              <a:rPr lang="fr-CA" sz="1050" dirty="0">
                <a:solidFill>
                  <a:srgbClr val="1D4979"/>
                </a:solidFill>
              </a:rPr>
              <a:t/>
            </a:r>
            <a:br>
              <a:rPr lang="fr-CA" sz="1050" dirty="0">
                <a:solidFill>
                  <a:srgbClr val="1D4979"/>
                </a:solidFill>
              </a:rPr>
            </a:br>
            <a:r>
              <a:rPr lang="fr-CA" dirty="0" smtClean="0">
                <a:solidFill>
                  <a:srgbClr val="00B0F0"/>
                </a:solidFill>
              </a:rPr>
              <a:t>L’accès aux services est important</a:t>
            </a:r>
            <a:endParaRPr lang="fr-CA" dirty="0">
              <a:solidFill>
                <a:srgbClr val="00B0F0"/>
              </a:solidFill>
            </a:endParaRPr>
          </a:p>
        </p:txBody>
      </p:sp>
      <p:sp>
        <p:nvSpPr>
          <p:cNvPr id="3" name="Espace réservé du texte 2"/>
          <p:cNvSpPr>
            <a:spLocks noGrp="1"/>
          </p:cNvSpPr>
          <p:nvPr>
            <p:ph type="body" sz="quarter" idx="11"/>
          </p:nvPr>
        </p:nvSpPr>
        <p:spPr/>
        <p:txBody>
          <a:bodyPr/>
          <a:lstStyle/>
          <a:p>
            <a:endParaRPr lang="fr-CA" dirty="0"/>
          </a:p>
        </p:txBody>
      </p:sp>
      <p:pic>
        <p:nvPicPr>
          <p:cNvPr id="4" name="irc_mi" descr="http://toutlemondedevraitenparler.files.wordpress.com/2009/06/car-urgence.jpg?w=50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59859" y="2103120"/>
            <a:ext cx="6813176"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03098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 - </a:t>
            </a:r>
            <a:r>
              <a:rPr lang="fr-CA" dirty="0"/>
              <a:t>PRIX </a:t>
            </a:r>
            <a:r>
              <a:rPr lang="fr-CA" dirty="0" smtClean="0"/>
              <a:t>D’EXCELLENCE RSSS</a:t>
            </a:r>
            <a:r>
              <a:rPr lang="fr-CA" dirty="0"/>
              <a:t/>
            </a:r>
            <a:br>
              <a:rPr lang="fr-CA" dirty="0"/>
            </a:br>
            <a:endParaRPr lang="fr-CA" dirty="0"/>
          </a:p>
        </p:txBody>
      </p:sp>
      <p:sp>
        <p:nvSpPr>
          <p:cNvPr id="3" name="Espace réservé du texte 2"/>
          <p:cNvSpPr>
            <a:spLocks noGrp="1"/>
          </p:cNvSpPr>
          <p:nvPr>
            <p:ph type="body" sz="quarter" idx="11"/>
          </p:nvPr>
        </p:nvSpPr>
        <p:spPr>
          <a:xfrm>
            <a:off x="466165" y="2103120"/>
            <a:ext cx="8390964" cy="4145280"/>
          </a:xfrm>
        </p:spPr>
        <p:txBody>
          <a:bodyPr/>
          <a:lstStyle/>
          <a:p>
            <a:r>
              <a:rPr lang="fr-CA" sz="2400" b="1" dirty="0">
                <a:solidFill>
                  <a:srgbClr val="0070C0"/>
                </a:solidFill>
              </a:rPr>
              <a:t>Le CHSLD, un milieu de vie à découvrir… une vision à partager! - Vigi Santé Ltée</a:t>
            </a:r>
          </a:p>
          <a:p>
            <a:pPr marL="342900" indent="-342900">
              <a:buFontTx/>
              <a:buChar char="-"/>
            </a:pPr>
            <a:r>
              <a:rPr lang="fr-CA" sz="2400" dirty="0"/>
              <a:t>I</a:t>
            </a:r>
            <a:r>
              <a:rPr lang="fr-CA" sz="2400" dirty="0" smtClean="0"/>
              <a:t>mage </a:t>
            </a:r>
            <a:r>
              <a:rPr lang="fr-CA" sz="2400" dirty="0"/>
              <a:t>quelque peu biaisée</a:t>
            </a:r>
            <a:r>
              <a:rPr lang="fr-CA" sz="2400" dirty="0" smtClean="0"/>
              <a:t> des CHSLD → par </a:t>
            </a:r>
            <a:r>
              <a:rPr lang="fr-CA" sz="2400" dirty="0"/>
              <a:t>les </a:t>
            </a:r>
            <a:r>
              <a:rPr lang="fr-CA" sz="2400" dirty="0" smtClean="0"/>
              <a:t>médias</a:t>
            </a:r>
            <a:endParaRPr lang="fr-CA" sz="2400" dirty="0"/>
          </a:p>
          <a:p>
            <a:pPr marL="342900" indent="-342900">
              <a:buFontTx/>
              <a:buChar char="-"/>
            </a:pPr>
            <a:r>
              <a:rPr lang="fr-CA" sz="2400" dirty="0" smtClean="0"/>
              <a:t>Reflète </a:t>
            </a:r>
            <a:r>
              <a:rPr lang="fr-CA" sz="2400" dirty="0"/>
              <a:t>pas </a:t>
            </a:r>
            <a:r>
              <a:rPr lang="fr-CA" sz="2400" dirty="0" smtClean="0"/>
              <a:t>les </a:t>
            </a:r>
            <a:r>
              <a:rPr lang="fr-CA" sz="2400" dirty="0"/>
              <a:t>nombreux efforts </a:t>
            </a:r>
            <a:r>
              <a:rPr lang="fr-CA" sz="2400" dirty="0" smtClean="0"/>
              <a:t>continus </a:t>
            </a:r>
            <a:r>
              <a:rPr lang="fr-CA" sz="2400" dirty="0"/>
              <a:t>déployés pour bonifier la prestation des services qui y sont </a:t>
            </a:r>
            <a:r>
              <a:rPr lang="fr-CA" sz="2400" dirty="0" smtClean="0"/>
              <a:t>offerts</a:t>
            </a:r>
          </a:p>
          <a:p>
            <a:pPr marL="342900" indent="-342900">
              <a:buFontTx/>
              <a:buChar char="-"/>
            </a:pPr>
            <a:r>
              <a:rPr lang="fr-CA" sz="2400" u="sng" dirty="0" smtClean="0"/>
              <a:t>Partenariat/collaboration</a:t>
            </a:r>
            <a:r>
              <a:rPr lang="fr-CA" sz="2400" b="1" dirty="0" smtClean="0"/>
              <a:t>: 15 </a:t>
            </a:r>
            <a:r>
              <a:rPr lang="fr-CA" sz="2400" b="1" dirty="0"/>
              <a:t>comités de résidents </a:t>
            </a:r>
            <a:r>
              <a:rPr lang="fr-CA" sz="2400" dirty="0"/>
              <a:t>de Vigi Santé </a:t>
            </a:r>
            <a:r>
              <a:rPr lang="fr-CA" sz="2400" dirty="0" smtClean="0"/>
              <a:t>Ltée </a:t>
            </a:r>
            <a:r>
              <a:rPr lang="fr-CA" sz="2400" b="1" dirty="0" smtClean="0"/>
              <a:t>+</a:t>
            </a:r>
            <a:r>
              <a:rPr lang="fr-CA" sz="2400" dirty="0" smtClean="0"/>
              <a:t> </a:t>
            </a:r>
            <a:r>
              <a:rPr lang="fr-CA" sz="2400" dirty="0"/>
              <a:t>la </a:t>
            </a:r>
            <a:r>
              <a:rPr lang="fr-CA" sz="2400" b="1" dirty="0"/>
              <a:t>direction </a:t>
            </a:r>
            <a:r>
              <a:rPr lang="fr-CA" sz="2400" dirty="0"/>
              <a:t>de leur établissement privé </a:t>
            </a:r>
            <a:r>
              <a:rPr lang="fr-CA" sz="2400" dirty="0" smtClean="0"/>
              <a:t>conventionné</a:t>
            </a:r>
            <a:r>
              <a:rPr lang="fr-CA" sz="2400" dirty="0"/>
              <a:t> </a:t>
            </a:r>
            <a:r>
              <a:rPr lang="fr-CA" sz="2400" b="1" dirty="0" smtClean="0"/>
              <a:t>=</a:t>
            </a:r>
            <a:r>
              <a:rPr lang="fr-CA" sz="2400" dirty="0" smtClean="0"/>
              <a:t> un </a:t>
            </a:r>
            <a:r>
              <a:rPr lang="fr-CA" sz="2400" b="1" dirty="0" smtClean="0"/>
              <a:t>document vidéo</a:t>
            </a:r>
          </a:p>
          <a:p>
            <a:pPr marL="342900" indent="-342900">
              <a:buFontTx/>
              <a:buChar char="-"/>
            </a:pPr>
            <a:r>
              <a:rPr lang="fr-CA" sz="2400" dirty="0" smtClean="0"/>
              <a:t>Objectif </a:t>
            </a:r>
            <a:r>
              <a:rPr lang="fr-CA" sz="2400" dirty="0"/>
              <a:t>bien saisir &gt;</a:t>
            </a:r>
            <a:r>
              <a:rPr lang="fr-CA" sz="2400" dirty="0" smtClean="0"/>
              <a:t> </a:t>
            </a:r>
            <a:r>
              <a:rPr lang="fr-CA" sz="2400" dirty="0"/>
              <a:t>droit de s’attendre en regard du respect de leurs droits et de la qualité de leur milieu de vie</a:t>
            </a:r>
            <a:endParaRPr lang="fr-CA" sz="2400" dirty="0" smtClean="0"/>
          </a:p>
        </p:txBody>
      </p:sp>
    </p:spTree>
    <p:extLst>
      <p:ext uri="{BB962C8B-B14F-4D97-AF65-F5344CB8AC3E}">
        <p14:creationId xmlns:p14="http://schemas.microsoft.com/office/powerpoint/2010/main" val="148002577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PRIX D’EXCELLENCE </a:t>
            </a:r>
            <a:r>
              <a:rPr lang="fr-CA" dirty="0" smtClean="0"/>
              <a:t>RSSS (suite)</a:t>
            </a:r>
            <a:endParaRPr lang="fr-CA" dirty="0"/>
          </a:p>
        </p:txBody>
      </p:sp>
      <p:sp>
        <p:nvSpPr>
          <p:cNvPr id="3" name="Espace réservé du texte 2"/>
          <p:cNvSpPr>
            <a:spLocks noGrp="1"/>
          </p:cNvSpPr>
          <p:nvPr>
            <p:ph type="body" sz="quarter" idx="11"/>
          </p:nvPr>
        </p:nvSpPr>
        <p:spPr>
          <a:xfrm>
            <a:off x="286871" y="2103120"/>
            <a:ext cx="8624047" cy="4145280"/>
          </a:xfrm>
        </p:spPr>
        <p:txBody>
          <a:bodyPr/>
          <a:lstStyle/>
          <a:p>
            <a:pPr marL="342900" indent="-342900">
              <a:buFontTx/>
              <a:buChar char="-"/>
            </a:pPr>
            <a:r>
              <a:rPr lang="fr-CA" sz="2400" dirty="0" smtClean="0"/>
              <a:t>Vidéo, </a:t>
            </a:r>
            <a:r>
              <a:rPr lang="fr-CA" sz="2400" dirty="0"/>
              <a:t>15 minutes</a:t>
            </a:r>
            <a:r>
              <a:rPr lang="fr-CA" sz="2400" dirty="0" smtClean="0"/>
              <a:t>, </a:t>
            </a:r>
            <a:r>
              <a:rPr lang="fr-CA" sz="2400" dirty="0"/>
              <a:t>en français et en </a:t>
            </a:r>
            <a:r>
              <a:rPr lang="fr-CA" sz="2400" dirty="0" smtClean="0"/>
              <a:t>anglais</a:t>
            </a:r>
          </a:p>
          <a:p>
            <a:pPr marL="342900" indent="-342900">
              <a:buFontTx/>
              <a:buChar char="-"/>
            </a:pPr>
            <a:endParaRPr lang="fr-CA" sz="1100" dirty="0" smtClean="0"/>
          </a:p>
          <a:p>
            <a:pPr marL="342900" indent="-342900">
              <a:buFontTx/>
              <a:buChar char="-"/>
            </a:pPr>
            <a:r>
              <a:rPr lang="fr-CA" sz="2400" dirty="0" smtClean="0"/>
              <a:t>Représente </a:t>
            </a:r>
            <a:r>
              <a:rPr lang="fr-CA" sz="2400" dirty="0"/>
              <a:t>le quotidien et les enjeux vécus dans les CHSLD de </a:t>
            </a:r>
            <a:r>
              <a:rPr lang="fr-CA" sz="2400" dirty="0" smtClean="0"/>
              <a:t>l’établissement</a:t>
            </a:r>
          </a:p>
          <a:p>
            <a:pPr marL="342900" indent="-342900">
              <a:buFontTx/>
              <a:buChar char="-"/>
            </a:pPr>
            <a:endParaRPr lang="fr-CA" sz="1100" dirty="0" smtClean="0"/>
          </a:p>
          <a:p>
            <a:pPr marL="342900" indent="-342900">
              <a:buFontTx/>
              <a:buChar char="-"/>
            </a:pPr>
            <a:r>
              <a:rPr lang="fr-CA" sz="2400" dirty="0"/>
              <a:t>O</a:t>
            </a:r>
            <a:r>
              <a:rPr lang="fr-CA" sz="2400" dirty="0" smtClean="0"/>
              <a:t>util </a:t>
            </a:r>
            <a:r>
              <a:rPr lang="fr-CA" sz="2400" dirty="0"/>
              <a:t>incontournable de sensibilisation à la philosophie et à l’approche milieu de vie des installations de Vigi Santé </a:t>
            </a:r>
            <a:r>
              <a:rPr lang="fr-CA" sz="2400" dirty="0" smtClean="0"/>
              <a:t>Ltée</a:t>
            </a:r>
          </a:p>
          <a:p>
            <a:pPr marL="342900" indent="-342900">
              <a:buFontTx/>
              <a:buChar char="-"/>
            </a:pPr>
            <a:endParaRPr lang="fr-CA" sz="1100" dirty="0" smtClean="0"/>
          </a:p>
          <a:p>
            <a:pPr marL="342900" indent="-342900">
              <a:buFontTx/>
              <a:buChar char="-"/>
            </a:pPr>
            <a:r>
              <a:rPr lang="fr-CA" sz="2400" dirty="0" smtClean="0"/>
              <a:t>S’avère </a:t>
            </a:r>
            <a:r>
              <a:rPr lang="fr-CA" sz="2400" dirty="0"/>
              <a:t>fort instructive pour les personnes qui sont en contact pour la première fois avec les milieux d’hébergement.</a:t>
            </a:r>
          </a:p>
        </p:txBody>
      </p:sp>
    </p:spTree>
    <p:extLst>
      <p:ext uri="{BB962C8B-B14F-4D97-AF65-F5344CB8AC3E}">
        <p14:creationId xmlns:p14="http://schemas.microsoft.com/office/powerpoint/2010/main" val="138463114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smtClean="0"/>
              <a:t>Le visionnement de la vidéo</a:t>
            </a:r>
            <a:endParaRPr lang="fr-CA" dirty="0"/>
          </a:p>
        </p:txBody>
      </p:sp>
      <p:sp>
        <p:nvSpPr>
          <p:cNvPr id="3" name="Espace réservé du texte 2"/>
          <p:cNvSpPr>
            <a:spLocks noGrp="1"/>
          </p:cNvSpPr>
          <p:nvPr>
            <p:ph type="body" sz="quarter" idx="11"/>
          </p:nvPr>
        </p:nvSpPr>
        <p:spPr>
          <a:xfrm>
            <a:off x="685800" y="2174838"/>
            <a:ext cx="8001000" cy="4145280"/>
          </a:xfrm>
        </p:spPr>
        <p:txBody>
          <a:bodyPr/>
          <a:lstStyle/>
          <a:p>
            <a:pPr algn="ctr"/>
            <a:endParaRPr lang="fr-CA" dirty="0" smtClean="0">
              <a:solidFill>
                <a:srgbClr val="FFFFFF"/>
              </a:solidFill>
              <a:latin typeface="&amp;quot"/>
              <a:hlinkClick r:id="rId2"/>
            </a:endParaRPr>
          </a:p>
          <a:p>
            <a:pPr algn="ctr"/>
            <a:endParaRPr lang="fr-CA" dirty="0">
              <a:solidFill>
                <a:srgbClr val="FFFFFF"/>
              </a:solidFill>
              <a:latin typeface="&amp;quot"/>
              <a:hlinkClick r:id="rId2"/>
            </a:endParaRPr>
          </a:p>
          <a:p>
            <a:pPr algn="ctr"/>
            <a:endParaRPr lang="fr-CA" dirty="0" smtClean="0">
              <a:solidFill>
                <a:srgbClr val="FFFFFF"/>
              </a:solidFill>
              <a:latin typeface="&amp;quot"/>
              <a:hlinkClick r:id="rId2"/>
            </a:endParaRPr>
          </a:p>
          <a:p>
            <a:pPr algn="ctr"/>
            <a:endParaRPr lang="fr-CA" dirty="0">
              <a:solidFill>
                <a:srgbClr val="FFFFFF"/>
              </a:solidFill>
              <a:latin typeface="&amp;quot"/>
              <a:hlinkClick r:id="rId2"/>
            </a:endParaRPr>
          </a:p>
          <a:p>
            <a:pPr algn="ctr"/>
            <a:r>
              <a:rPr lang="fr-CA" sz="2800" dirty="0" smtClean="0">
                <a:solidFill>
                  <a:srgbClr val="FFFFFF"/>
                </a:solidFill>
                <a:latin typeface="&amp;quot"/>
                <a:hlinkClick r:id="rId2"/>
              </a:rPr>
              <a:t>https</a:t>
            </a:r>
            <a:r>
              <a:rPr lang="fr-CA" sz="2800" dirty="0">
                <a:solidFill>
                  <a:srgbClr val="FFFFFF"/>
                </a:solidFill>
                <a:latin typeface="&amp;quot"/>
                <a:hlinkClick r:id="rId2"/>
              </a:rPr>
              <a:t>://youtu.be/3s1p2WQBU6k</a:t>
            </a:r>
            <a:endParaRPr lang="fr-CA" sz="2800" dirty="0"/>
          </a:p>
        </p:txBody>
      </p:sp>
    </p:spTree>
    <p:extLst>
      <p:ext uri="{BB962C8B-B14F-4D97-AF65-F5344CB8AC3E}">
        <p14:creationId xmlns:p14="http://schemas.microsoft.com/office/powerpoint/2010/main" val="38814404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78540"/>
            <a:ext cx="8229600" cy="1452283"/>
          </a:xfrm>
        </p:spPr>
        <p:txBody>
          <a:bodyPr/>
          <a:lstStyle/>
          <a:p>
            <a:pPr algn="ctr"/>
            <a:r>
              <a:rPr lang="fr-CA" dirty="0" smtClean="0"/>
              <a:t>Merci de votre attention!</a:t>
            </a:r>
            <a:br>
              <a:rPr lang="fr-CA" dirty="0" smtClean="0"/>
            </a:br>
            <a:r>
              <a:rPr lang="fr-CA" dirty="0"/>
              <a:t/>
            </a:r>
            <a:br>
              <a:rPr lang="fr-CA" dirty="0"/>
            </a:br>
            <a:r>
              <a:rPr lang="fr-CA" sz="3600" dirty="0" smtClean="0"/>
              <a:t>QUESTIONS ??</a:t>
            </a:r>
            <a:endParaRPr lang="fr-CA" sz="3600" dirty="0"/>
          </a:p>
        </p:txBody>
      </p:sp>
      <p:pic>
        <p:nvPicPr>
          <p:cNvPr id="3074" name="Picture 2" descr="Résultats de recherche d'images pour « caricatures droits en santé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86100" y="2886634"/>
            <a:ext cx="2971800" cy="303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pPr marL="0" indent="0" algn="ctr">
              <a:buNone/>
            </a:pPr>
            <a:r>
              <a:rPr lang="fr-CA" sz="4000" b="1" dirty="0">
                <a:solidFill>
                  <a:schemeClr val="accent2"/>
                </a:solidFill>
              </a:rPr>
              <a:t>Regroupement Provincial des Comités   </a:t>
            </a:r>
            <a:r>
              <a:rPr lang="fr-CA" sz="4000" b="1" dirty="0" smtClean="0">
                <a:solidFill>
                  <a:schemeClr val="accent2"/>
                </a:solidFill>
              </a:rPr>
              <a:t>des Usagers</a:t>
            </a:r>
          </a:p>
          <a:p>
            <a:pPr marL="0" indent="0" algn="ctr">
              <a:buNone/>
            </a:pPr>
            <a:endParaRPr lang="fr-CA" sz="4000" dirty="0" smtClean="0"/>
          </a:p>
          <a:p>
            <a:pPr marL="0" indent="0" algn="ctr">
              <a:buNone/>
            </a:pPr>
            <a:r>
              <a:rPr lang="fr-CA" sz="3200" i="1" dirty="0" smtClean="0"/>
              <a:t>800-1255 Robert-Bourassa</a:t>
            </a:r>
          </a:p>
          <a:p>
            <a:pPr marL="0" indent="0" algn="ctr">
              <a:buNone/>
            </a:pPr>
            <a:r>
              <a:rPr lang="fr-CA" sz="3200" i="1" dirty="0" smtClean="0"/>
              <a:t>Montréal, Québec H3B 3W3</a:t>
            </a:r>
          </a:p>
          <a:p>
            <a:pPr marL="0" indent="0" algn="ctr">
              <a:buNone/>
            </a:pPr>
            <a:r>
              <a:rPr lang="fr-CA" sz="3200" i="1" dirty="0" smtClean="0"/>
              <a:t>514 436-3744</a:t>
            </a:r>
          </a:p>
          <a:p>
            <a:pPr marL="0" indent="0" algn="ctr">
              <a:buNone/>
            </a:pPr>
            <a:r>
              <a:rPr lang="fr-CA" sz="4000" dirty="0" smtClean="0">
                <a:hlinkClick r:id="rId2"/>
              </a:rPr>
              <a:t>www.rpcu.qc.ca</a:t>
            </a:r>
            <a:endParaRPr lang="fr-CA" sz="4000" dirty="0" smtClean="0"/>
          </a:p>
          <a:p>
            <a:pPr marL="0" indent="0" algn="ctr">
              <a:buNone/>
            </a:pPr>
            <a:endParaRPr lang="fr-CA" sz="4000" dirty="0"/>
          </a:p>
        </p:txBody>
      </p:sp>
      <p:sp>
        <p:nvSpPr>
          <p:cNvPr id="4" name="Espace réservé du numéro de diapositive 3"/>
          <p:cNvSpPr>
            <a:spLocks noGrp="1"/>
          </p:cNvSpPr>
          <p:nvPr>
            <p:ph type="sldNum" sz="quarter" idx="11"/>
          </p:nvPr>
        </p:nvSpPr>
        <p:spPr/>
        <p:txBody>
          <a:bodyPr/>
          <a:lstStyle/>
          <a:p>
            <a:pPr>
              <a:defRPr/>
            </a:pPr>
            <a:fld id="{246F021A-A008-4C87-9CF6-A17DF0CCCD40}" type="slidenum">
              <a:rPr lang="fr-CA" smtClean="0"/>
              <a:pPr>
                <a:defRPr/>
              </a:pPr>
              <a:t>26</a:t>
            </a:fld>
            <a:endParaRPr lang="fr-CA" dirty="0"/>
          </a:p>
        </p:txBody>
      </p:sp>
    </p:spTree>
    <p:extLst>
      <p:ext uri="{BB962C8B-B14F-4D97-AF65-F5344CB8AC3E}">
        <p14:creationId xmlns:p14="http://schemas.microsoft.com/office/powerpoint/2010/main" val="416875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Objectifs de </a:t>
            </a:r>
            <a:r>
              <a:rPr lang="fr-CA" dirty="0" smtClean="0"/>
              <a:t>l’atelier</a:t>
            </a:r>
            <a:endParaRPr lang="fr-CA" dirty="0"/>
          </a:p>
        </p:txBody>
      </p:sp>
      <p:sp>
        <p:nvSpPr>
          <p:cNvPr id="3" name="Espace réservé du texte 2"/>
          <p:cNvSpPr>
            <a:spLocks noGrp="1"/>
          </p:cNvSpPr>
          <p:nvPr>
            <p:ph type="body" sz="quarter" idx="11"/>
          </p:nvPr>
        </p:nvSpPr>
        <p:spPr/>
        <p:txBody>
          <a:bodyPr/>
          <a:lstStyle/>
          <a:p>
            <a:pPr algn="just">
              <a:spcBef>
                <a:spcPts val="1200"/>
              </a:spcBef>
            </a:pPr>
            <a:r>
              <a:rPr lang="fr-CA" sz="2800" u="sng" dirty="0" smtClean="0">
                <a:solidFill>
                  <a:srgbClr val="00B0F0"/>
                </a:solidFill>
              </a:rPr>
              <a:t>Mieux comprendre</a:t>
            </a:r>
            <a:r>
              <a:rPr lang="fr-CA" sz="2800" dirty="0" smtClean="0">
                <a:solidFill>
                  <a:srgbClr val="00B0F0"/>
                </a:solidFill>
              </a:rPr>
              <a:t> </a:t>
            </a:r>
            <a:r>
              <a:rPr lang="fr-CA" sz="2800" dirty="0"/>
              <a:t>:</a:t>
            </a:r>
          </a:p>
          <a:p>
            <a:pPr algn="just">
              <a:spcBef>
                <a:spcPts val="1200"/>
              </a:spcBef>
            </a:pPr>
            <a:endParaRPr lang="fr-CA" sz="2800" dirty="0"/>
          </a:p>
          <a:p>
            <a:pPr marL="342900" indent="-342900" algn="just">
              <a:spcBef>
                <a:spcPts val="1200"/>
              </a:spcBef>
              <a:buFont typeface="Arial" panose="020B0604020202020204" pitchFamily="34" charset="0"/>
              <a:buChar char="•"/>
            </a:pPr>
            <a:r>
              <a:rPr lang="fr-CA" sz="2800" dirty="0"/>
              <a:t>Le rôle du comité et </a:t>
            </a:r>
            <a:r>
              <a:rPr lang="fr-CA" sz="2800" dirty="0" smtClean="0"/>
              <a:t>ses </a:t>
            </a:r>
            <a:r>
              <a:rPr lang="fr-CA" sz="2800" dirty="0"/>
              <a:t>responsabilités en lien avec les </a:t>
            </a:r>
            <a:r>
              <a:rPr lang="fr-CA" sz="2800" dirty="0" smtClean="0"/>
              <a:t>résidents de l’installation </a:t>
            </a:r>
            <a:r>
              <a:rPr lang="fr-CA" sz="2800" dirty="0"/>
              <a:t>; </a:t>
            </a:r>
          </a:p>
          <a:p>
            <a:pPr marL="342900" indent="-342900" algn="just">
              <a:spcBef>
                <a:spcPts val="1200"/>
              </a:spcBef>
              <a:buFont typeface="Arial" panose="020B0604020202020204" pitchFamily="34" charset="0"/>
              <a:buChar char="•"/>
            </a:pPr>
            <a:r>
              <a:rPr lang="fr-CA" sz="2800" dirty="0" smtClean="0"/>
              <a:t>La </a:t>
            </a:r>
            <a:r>
              <a:rPr lang="fr-CA" sz="2800" dirty="0"/>
              <a:t>dynamique </a:t>
            </a:r>
            <a:r>
              <a:rPr lang="fr-CA" sz="2800" dirty="0" smtClean="0"/>
              <a:t>de partenariat entre </a:t>
            </a:r>
            <a:r>
              <a:rPr lang="fr-CA" sz="2800" dirty="0"/>
              <a:t>le comité et les différents </a:t>
            </a:r>
            <a:r>
              <a:rPr lang="fr-CA" sz="2800" dirty="0" smtClean="0"/>
              <a:t>acteurs.</a:t>
            </a:r>
            <a:endParaRPr lang="fr-CA" sz="2800" dirty="0"/>
          </a:p>
          <a:p>
            <a:endParaRPr lang="fr-CA" dirty="0"/>
          </a:p>
        </p:txBody>
      </p:sp>
    </p:spTree>
    <p:extLst>
      <p:ext uri="{BB962C8B-B14F-4D97-AF65-F5344CB8AC3E}">
        <p14:creationId xmlns:p14="http://schemas.microsoft.com/office/powerpoint/2010/main" val="111006270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741" y="1882590"/>
            <a:ext cx="8001000" cy="1039906"/>
          </a:xfrm>
        </p:spPr>
        <p:txBody>
          <a:bodyPr/>
          <a:lstStyle/>
          <a:p>
            <a:r>
              <a:rPr lang="fr-CA" dirty="0"/>
              <a:t>Fondements légaux des Comités et responsabilités envers les usagers</a:t>
            </a:r>
          </a:p>
        </p:txBody>
      </p:sp>
      <p:sp>
        <p:nvSpPr>
          <p:cNvPr id="3" name="Espace réservé du texte 2"/>
          <p:cNvSpPr>
            <a:spLocks noGrp="1"/>
          </p:cNvSpPr>
          <p:nvPr>
            <p:ph type="body" sz="quarter" idx="11"/>
          </p:nvPr>
        </p:nvSpPr>
        <p:spPr>
          <a:xfrm>
            <a:off x="685800" y="1685365"/>
            <a:ext cx="8001000" cy="4805081"/>
          </a:xfrm>
        </p:spPr>
        <p:txBody>
          <a:bodyPr/>
          <a:lstStyle/>
          <a:p>
            <a:endParaRPr lang="fr-CA" dirty="0" smtClean="0"/>
          </a:p>
          <a:p>
            <a:endParaRPr lang="fr-CA" dirty="0"/>
          </a:p>
          <a:p>
            <a:endParaRPr lang="fr-CA" dirty="0" smtClean="0"/>
          </a:p>
          <a:p>
            <a:endParaRPr lang="fr-CA" dirty="0"/>
          </a:p>
          <a:p>
            <a:endParaRPr lang="fr-CA" sz="2800" b="1" dirty="0" smtClean="0"/>
          </a:p>
          <a:p>
            <a:endParaRPr lang="fr-CA" sz="2800" b="1" dirty="0" smtClean="0"/>
          </a:p>
          <a:p>
            <a:r>
              <a:rPr lang="fr-CA" sz="2800" b="1" dirty="0" smtClean="0"/>
              <a:t>	</a:t>
            </a:r>
            <a:r>
              <a:rPr lang="fr-CA" sz="2800" b="1" dirty="0" smtClean="0">
                <a:solidFill>
                  <a:srgbClr val="00B0F0"/>
                </a:solidFill>
              </a:rPr>
              <a:t>Reposent</a:t>
            </a:r>
            <a:r>
              <a:rPr lang="fr-CA" sz="2800" b="1" dirty="0" smtClean="0"/>
              <a:t>: - assises légales </a:t>
            </a:r>
          </a:p>
          <a:p>
            <a:pPr algn="ctr"/>
            <a:r>
              <a:rPr lang="fr-CA" sz="2800" b="1" dirty="0" smtClean="0"/>
              <a:t>        - textes </a:t>
            </a:r>
            <a:r>
              <a:rPr lang="fr-CA" sz="2800" b="1" dirty="0"/>
              <a:t>constitutifs</a:t>
            </a:r>
          </a:p>
          <a:p>
            <a:pPr algn="ctr"/>
            <a:endParaRPr lang="fr-CA" dirty="0"/>
          </a:p>
        </p:txBody>
      </p:sp>
      <p:pic>
        <p:nvPicPr>
          <p:cNvPr id="4" name="Picture 3" descr="C:\Users\Francine\AppData\Local\Microsoft\Windows\Temporary Internet Files\Content.IE5\MMTJANIC\MC900211973[1].wmf"/>
          <p:cNvPicPr>
            <a:picLocks noChangeAspect="1" noChangeArrowheads="1"/>
          </p:cNvPicPr>
          <p:nvPr/>
        </p:nvPicPr>
        <p:blipFill>
          <a:blip r:embed="rId2" cstate="print"/>
          <a:srcRect/>
          <a:stretch>
            <a:fillRect/>
          </a:stretch>
        </p:blipFill>
        <p:spPr bwMode="auto">
          <a:xfrm>
            <a:off x="6078071" y="4625788"/>
            <a:ext cx="2526377" cy="1595718"/>
          </a:xfrm>
          <a:prstGeom prst="rect">
            <a:avLst/>
          </a:prstGeom>
          <a:noFill/>
        </p:spPr>
      </p:pic>
    </p:spTree>
    <p:extLst>
      <p:ext uri="{BB962C8B-B14F-4D97-AF65-F5344CB8AC3E}">
        <p14:creationId xmlns:p14="http://schemas.microsoft.com/office/powerpoint/2010/main" val="39031186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custDataLst>
              <p:tags r:id="rId1"/>
            </p:custDataLst>
          </p:nvPr>
        </p:nvSpPr>
        <p:spPr>
          <a:xfrm>
            <a:off x="365760" y="728924"/>
            <a:ext cx="8107680" cy="526472"/>
          </a:xfrm>
          <a:prstGeom prst="rect">
            <a:avLst/>
          </a:prstGeom>
        </p:spPr>
        <p:txBody>
          <a:bodyPr lIns="0" tIns="0" rIns="0" bIns="0"/>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r-FR" sz="2800" dirty="0"/>
          </a:p>
        </p:txBody>
      </p:sp>
      <p:sp>
        <p:nvSpPr>
          <p:cNvPr id="5" name="Titre 4"/>
          <p:cNvSpPr>
            <a:spLocks noGrp="1"/>
          </p:cNvSpPr>
          <p:nvPr>
            <p:ph type="title"/>
            <p:custDataLst>
              <p:tags r:id="rId2"/>
            </p:custDataLst>
          </p:nvPr>
        </p:nvSpPr>
        <p:spPr/>
        <p:txBody>
          <a:bodyPr/>
          <a:lstStyle/>
          <a:p>
            <a:r>
              <a:rPr lang="fr-FR" dirty="0"/>
              <a:t/>
            </a:r>
            <a:br>
              <a:rPr lang="fr-FR" dirty="0"/>
            </a:br>
            <a:endParaRPr lang="fr-FR" dirty="0"/>
          </a:p>
        </p:txBody>
      </p:sp>
      <p:sp>
        <p:nvSpPr>
          <p:cNvPr id="2" name="Espace réservé du texte 1"/>
          <p:cNvSpPr>
            <a:spLocks noGrp="1"/>
          </p:cNvSpPr>
          <p:nvPr>
            <p:ph type="body" sz="quarter" idx="11"/>
            <p:custDataLst>
              <p:tags r:id="rId3"/>
            </p:custDataLst>
          </p:nvPr>
        </p:nvSpPr>
        <p:spPr>
          <a:xfrm>
            <a:off x="805573" y="2597820"/>
            <a:ext cx="8001000" cy="4145280"/>
          </a:xfrm>
        </p:spPr>
        <p:txBody>
          <a:bodyPr/>
          <a:lstStyle/>
          <a:p>
            <a:endParaRPr lang="fr-FR"/>
          </a:p>
        </p:txBody>
      </p:sp>
      <p:graphicFrame>
        <p:nvGraphicFramePr>
          <p:cNvPr id="8" name="Diagramme 7"/>
          <p:cNvGraphicFramePr/>
          <p:nvPr>
            <p:custDataLst>
              <p:tags r:id="rId4"/>
            </p:custDataLst>
            <p:extLst/>
          </p:nvPr>
        </p:nvGraphicFramePr>
        <p:xfrm>
          <a:off x="1193799" y="1255396"/>
          <a:ext cx="6985001" cy="483512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9" name="Rectangle à coins arrondis 8"/>
          <p:cNvSpPr/>
          <p:nvPr>
            <p:custDataLst>
              <p:tags r:id="rId5"/>
            </p:custDataLst>
          </p:nvPr>
        </p:nvSpPr>
        <p:spPr>
          <a:xfrm>
            <a:off x="6842549" y="4737707"/>
            <a:ext cx="1844250" cy="946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2800" dirty="0" smtClean="0"/>
              <a:t>LSSSS</a:t>
            </a:r>
            <a:endParaRPr lang="fr-FR" sz="2800" dirty="0"/>
          </a:p>
        </p:txBody>
      </p:sp>
      <p:sp>
        <p:nvSpPr>
          <p:cNvPr id="10" name="Rectangle à coins arrondis 9"/>
          <p:cNvSpPr/>
          <p:nvPr>
            <p:custDataLst>
              <p:tags r:id="rId6"/>
            </p:custDataLst>
          </p:nvPr>
        </p:nvSpPr>
        <p:spPr>
          <a:xfrm>
            <a:off x="685799" y="4698667"/>
            <a:ext cx="1861611" cy="985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sz="2800" dirty="0" smtClean="0"/>
              <a:t>LMRSSS</a:t>
            </a:r>
            <a:endParaRPr lang="fr-FR" sz="2800" dirty="0"/>
          </a:p>
        </p:txBody>
      </p:sp>
      <p:sp>
        <p:nvSpPr>
          <p:cNvPr id="11" name="Rectangle à coins arrondis 10"/>
          <p:cNvSpPr/>
          <p:nvPr>
            <p:custDataLst>
              <p:tags r:id="rId7"/>
            </p:custDataLst>
          </p:nvPr>
        </p:nvSpPr>
        <p:spPr>
          <a:xfrm>
            <a:off x="2972012" y="5537946"/>
            <a:ext cx="3445934" cy="775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A" dirty="0" smtClean="0"/>
              <a:t>Autres lois</a:t>
            </a:r>
            <a:endParaRPr lang="fr-FR" dirty="0"/>
          </a:p>
        </p:txBody>
      </p:sp>
      <p:sp>
        <p:nvSpPr>
          <p:cNvPr id="12" name="Rectangle à coins arrondis 11"/>
          <p:cNvSpPr/>
          <p:nvPr>
            <p:custDataLst>
              <p:tags r:id="rId8"/>
            </p:custDataLst>
          </p:nvPr>
        </p:nvSpPr>
        <p:spPr>
          <a:xfrm>
            <a:off x="54927" y="3175274"/>
            <a:ext cx="2917085" cy="7616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A" sz="2000" dirty="0" smtClean="0"/>
              <a:t>Directives ministérielles </a:t>
            </a:r>
            <a:r>
              <a:rPr lang="fr-CA" sz="2000" dirty="0"/>
              <a:t>du 18 janvier 2016 </a:t>
            </a:r>
            <a:endParaRPr lang="fr-FR" sz="2000" dirty="0"/>
          </a:p>
        </p:txBody>
      </p:sp>
      <p:sp>
        <p:nvSpPr>
          <p:cNvPr id="13" name="Rectangle à coins arrondis 12"/>
          <p:cNvSpPr/>
          <p:nvPr>
            <p:custDataLst>
              <p:tags r:id="rId9"/>
            </p:custDataLst>
          </p:nvPr>
        </p:nvSpPr>
        <p:spPr>
          <a:xfrm>
            <a:off x="6148756" y="3175274"/>
            <a:ext cx="2917085" cy="7616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A" sz="2000" dirty="0"/>
              <a:t>Circulaire ministérielle du 25 avril 2016 </a:t>
            </a:r>
            <a:endParaRPr lang="fr-FR" sz="2000" dirty="0"/>
          </a:p>
        </p:txBody>
      </p:sp>
      <p:sp>
        <p:nvSpPr>
          <p:cNvPr id="14" name="Rectangle à coins arrondis 13"/>
          <p:cNvSpPr/>
          <p:nvPr>
            <p:custDataLst>
              <p:tags r:id="rId10"/>
            </p:custDataLst>
          </p:nvPr>
        </p:nvSpPr>
        <p:spPr>
          <a:xfrm>
            <a:off x="190792" y="1420285"/>
            <a:ext cx="3520494" cy="10260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CA" sz="2000" dirty="0"/>
              <a:t>Cadre de référence relatif aux comités des usagers et aux comités de résidents</a:t>
            </a:r>
          </a:p>
        </p:txBody>
      </p:sp>
      <p:sp>
        <p:nvSpPr>
          <p:cNvPr id="16" name="Rectangle à coins arrondis 15"/>
          <p:cNvSpPr/>
          <p:nvPr>
            <p:custDataLst>
              <p:tags r:id="rId11"/>
            </p:custDataLst>
          </p:nvPr>
        </p:nvSpPr>
        <p:spPr>
          <a:xfrm>
            <a:off x="5545347" y="985209"/>
            <a:ext cx="3520494" cy="18704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fr-CA" sz="2000" dirty="0" smtClean="0"/>
              <a:t>Cadre de référence de l’approche de partenariat entre les usagers, leurs proches et les acteurs en santé et en services sociaux</a:t>
            </a:r>
            <a:endParaRPr lang="fr-CA" sz="2000" dirty="0"/>
          </a:p>
        </p:txBody>
      </p:sp>
    </p:spTree>
    <p:extLst>
      <p:ext uri="{BB962C8B-B14F-4D97-AF65-F5344CB8AC3E}">
        <p14:creationId xmlns:p14="http://schemas.microsoft.com/office/powerpoint/2010/main" val="1508945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685800" y="1717366"/>
            <a:ext cx="8001000" cy="526472"/>
          </a:xfrm>
        </p:spPr>
        <p:txBody>
          <a:bodyPr/>
          <a:lstStyle/>
          <a:p>
            <a:pPr>
              <a:lnSpc>
                <a:spcPct val="125000"/>
              </a:lnSpc>
              <a:spcBef>
                <a:spcPts val="1200"/>
              </a:spcBef>
            </a:pPr>
            <a:r>
              <a:rPr lang="fr-CA" dirty="0" smtClean="0">
                <a:solidFill>
                  <a:srgbClr val="058CCC"/>
                </a:solidFill>
              </a:rPr>
              <a:t>Les différents types de Comités au sein des établissements publics intégrés</a:t>
            </a:r>
          </a:p>
          <a:p>
            <a:pPr>
              <a:lnSpc>
                <a:spcPct val="125000"/>
              </a:lnSpc>
              <a:spcBef>
                <a:spcPts val="1200"/>
              </a:spcBef>
            </a:pPr>
            <a:endParaRPr lang="fr-CA" dirty="0" smtClean="0">
              <a:solidFill>
                <a:srgbClr val="000000"/>
              </a:solidFill>
            </a:endParaRPr>
          </a:p>
        </p:txBody>
      </p:sp>
      <p:sp>
        <p:nvSpPr>
          <p:cNvPr id="4" name="Titre 1"/>
          <p:cNvSpPr txBox="1">
            <a:spLocks/>
          </p:cNvSpPr>
          <p:nvPr>
            <p:custDataLst>
              <p:tags r:id="rId2"/>
            </p:custDataLst>
          </p:nvPr>
        </p:nvSpPr>
        <p:spPr>
          <a:xfrm>
            <a:off x="365760" y="728924"/>
            <a:ext cx="8107680" cy="526472"/>
          </a:xfrm>
          <a:prstGeom prst="rect">
            <a:avLst/>
          </a:prstGeom>
        </p:spPr>
        <p:txBody>
          <a:bodyPr lIns="0" tIns="0" rIns="0" bIns="0"/>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r-FR" sz="2800" dirty="0"/>
          </a:p>
        </p:txBody>
      </p:sp>
      <p:sp>
        <p:nvSpPr>
          <p:cNvPr id="5" name="Espace réservé du texte 2"/>
          <p:cNvSpPr txBox="1">
            <a:spLocks/>
          </p:cNvSpPr>
          <p:nvPr>
            <p:custDataLst>
              <p:tags r:id="rId3"/>
            </p:custDataLst>
          </p:nvPr>
        </p:nvSpPr>
        <p:spPr>
          <a:xfrm>
            <a:off x="746760" y="2562340"/>
            <a:ext cx="8001000" cy="2908820"/>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endParaRPr lang="fr-CA" dirty="0" smtClean="0">
              <a:solidFill>
                <a:srgbClr val="000000"/>
              </a:solidFill>
            </a:endParaRPr>
          </a:p>
        </p:txBody>
      </p:sp>
      <p:sp>
        <p:nvSpPr>
          <p:cNvPr id="7" name="Forme libre 6"/>
          <p:cNvSpPr/>
          <p:nvPr>
            <p:custDataLst>
              <p:tags r:id="rId4"/>
            </p:custDataLst>
          </p:nvPr>
        </p:nvSpPr>
        <p:spPr>
          <a:xfrm>
            <a:off x="3005459" y="2259155"/>
            <a:ext cx="3124411" cy="656474"/>
          </a:xfrm>
          <a:custGeom>
            <a:avLst/>
            <a:gdLst>
              <a:gd name="connsiteX0" fmla="*/ 0 w 3124411"/>
              <a:gd name="connsiteY0" fmla="*/ 65647 h 656474"/>
              <a:gd name="connsiteX1" fmla="*/ 65647 w 3124411"/>
              <a:gd name="connsiteY1" fmla="*/ 0 h 656474"/>
              <a:gd name="connsiteX2" fmla="*/ 3058764 w 3124411"/>
              <a:gd name="connsiteY2" fmla="*/ 0 h 656474"/>
              <a:gd name="connsiteX3" fmla="*/ 3124411 w 3124411"/>
              <a:gd name="connsiteY3" fmla="*/ 65647 h 656474"/>
              <a:gd name="connsiteX4" fmla="*/ 3124411 w 3124411"/>
              <a:gd name="connsiteY4" fmla="*/ 590827 h 656474"/>
              <a:gd name="connsiteX5" fmla="*/ 3058764 w 3124411"/>
              <a:gd name="connsiteY5" fmla="*/ 656474 h 656474"/>
              <a:gd name="connsiteX6" fmla="*/ 65647 w 3124411"/>
              <a:gd name="connsiteY6" fmla="*/ 656474 h 656474"/>
              <a:gd name="connsiteX7" fmla="*/ 0 w 3124411"/>
              <a:gd name="connsiteY7" fmla="*/ 590827 h 656474"/>
              <a:gd name="connsiteX8" fmla="*/ 0 w 3124411"/>
              <a:gd name="connsiteY8" fmla="*/ 65647 h 65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411" h="656474">
                <a:moveTo>
                  <a:pt x="0" y="65647"/>
                </a:moveTo>
                <a:cubicBezTo>
                  <a:pt x="0" y="29391"/>
                  <a:pt x="29391" y="0"/>
                  <a:pt x="65647" y="0"/>
                </a:cubicBezTo>
                <a:lnTo>
                  <a:pt x="3058764" y="0"/>
                </a:lnTo>
                <a:cubicBezTo>
                  <a:pt x="3095020" y="0"/>
                  <a:pt x="3124411" y="29391"/>
                  <a:pt x="3124411" y="65647"/>
                </a:cubicBezTo>
                <a:lnTo>
                  <a:pt x="3124411" y="590827"/>
                </a:lnTo>
                <a:cubicBezTo>
                  <a:pt x="3124411" y="627083"/>
                  <a:pt x="3095020" y="656474"/>
                  <a:pt x="3058764" y="656474"/>
                </a:cubicBezTo>
                <a:lnTo>
                  <a:pt x="65647" y="656474"/>
                </a:lnTo>
                <a:cubicBezTo>
                  <a:pt x="29391" y="656474"/>
                  <a:pt x="0" y="627083"/>
                  <a:pt x="0" y="590827"/>
                </a:cubicBezTo>
                <a:lnTo>
                  <a:pt x="0" y="65647"/>
                </a:lnTo>
                <a:close/>
              </a:path>
            </a:pathLst>
          </a:custGeom>
          <a:solidFill>
            <a:schemeClr val="accent5">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87807" tIns="87807" rIns="87807" bIns="87807" numCol="1" spcCol="1270" anchor="ctr" anchorCtr="0">
            <a:noAutofit/>
          </a:bodyPr>
          <a:lstStyle/>
          <a:p>
            <a:pPr lvl="0" algn="ctr" defTabSz="800100">
              <a:lnSpc>
                <a:spcPct val="90000"/>
              </a:lnSpc>
              <a:spcBef>
                <a:spcPct val="0"/>
              </a:spcBef>
              <a:spcAft>
                <a:spcPct val="35000"/>
              </a:spcAft>
            </a:pPr>
            <a:r>
              <a:rPr lang="fr-CA" sz="1800" kern="1200" dirty="0" smtClean="0"/>
              <a:t>CA de l’établissement du Centre Intégré</a:t>
            </a:r>
            <a:endParaRPr lang="fr-CA" sz="1800" kern="1200" dirty="0"/>
          </a:p>
        </p:txBody>
      </p:sp>
      <p:sp>
        <p:nvSpPr>
          <p:cNvPr id="8" name="Forme libre 7"/>
          <p:cNvSpPr/>
          <p:nvPr>
            <p:custDataLst>
              <p:tags r:id="rId5"/>
            </p:custDataLst>
          </p:nvPr>
        </p:nvSpPr>
        <p:spPr>
          <a:xfrm>
            <a:off x="4521945" y="2915629"/>
            <a:ext cx="91440" cy="346726"/>
          </a:xfrm>
          <a:custGeom>
            <a:avLst/>
            <a:gdLst/>
            <a:ahLst/>
            <a:cxnLst/>
            <a:rect l="0" t="0" r="0" b="0"/>
            <a:pathLst>
              <a:path>
                <a:moveTo>
                  <a:pt x="45720" y="0"/>
                </a:moveTo>
                <a:lnTo>
                  <a:pt x="45720" y="346726"/>
                </a:lnTo>
              </a:path>
            </a:pathLst>
          </a:custGeom>
          <a:noFill/>
          <a:scene3d>
            <a:camera prst="orthographicFront">
              <a:rot lat="0" lon="0" rev="0"/>
            </a:camera>
            <a:lightRig rig="contrasting" dir="t">
              <a:rot lat="0" lon="0" rev="1200000"/>
            </a:lightRig>
          </a:scene3d>
          <a:sp3d z="-110000"/>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9" name="Forme libre 8"/>
          <p:cNvSpPr/>
          <p:nvPr>
            <p:custDataLst>
              <p:tags r:id="rId6"/>
            </p:custDataLst>
          </p:nvPr>
        </p:nvSpPr>
        <p:spPr>
          <a:xfrm>
            <a:off x="3729352" y="3262355"/>
            <a:ext cx="1676625" cy="629672"/>
          </a:xfrm>
          <a:custGeom>
            <a:avLst/>
            <a:gdLst>
              <a:gd name="connsiteX0" fmla="*/ 0 w 1676625"/>
              <a:gd name="connsiteY0" fmla="*/ 62967 h 629672"/>
              <a:gd name="connsiteX1" fmla="*/ 62967 w 1676625"/>
              <a:gd name="connsiteY1" fmla="*/ 0 h 629672"/>
              <a:gd name="connsiteX2" fmla="*/ 1613658 w 1676625"/>
              <a:gd name="connsiteY2" fmla="*/ 0 h 629672"/>
              <a:gd name="connsiteX3" fmla="*/ 1676625 w 1676625"/>
              <a:gd name="connsiteY3" fmla="*/ 62967 h 629672"/>
              <a:gd name="connsiteX4" fmla="*/ 1676625 w 1676625"/>
              <a:gd name="connsiteY4" fmla="*/ 566705 h 629672"/>
              <a:gd name="connsiteX5" fmla="*/ 1613658 w 1676625"/>
              <a:gd name="connsiteY5" fmla="*/ 629672 h 629672"/>
              <a:gd name="connsiteX6" fmla="*/ 62967 w 1676625"/>
              <a:gd name="connsiteY6" fmla="*/ 629672 h 629672"/>
              <a:gd name="connsiteX7" fmla="*/ 0 w 1676625"/>
              <a:gd name="connsiteY7" fmla="*/ 566705 h 629672"/>
              <a:gd name="connsiteX8" fmla="*/ 0 w 1676625"/>
              <a:gd name="connsiteY8" fmla="*/ 62967 h 62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6625" h="629672">
                <a:moveTo>
                  <a:pt x="0" y="62967"/>
                </a:moveTo>
                <a:cubicBezTo>
                  <a:pt x="0" y="28191"/>
                  <a:pt x="28191" y="0"/>
                  <a:pt x="62967" y="0"/>
                </a:cubicBezTo>
                <a:lnTo>
                  <a:pt x="1613658" y="0"/>
                </a:lnTo>
                <a:cubicBezTo>
                  <a:pt x="1648434" y="0"/>
                  <a:pt x="1676625" y="28191"/>
                  <a:pt x="1676625" y="62967"/>
                </a:cubicBezTo>
                <a:lnTo>
                  <a:pt x="1676625" y="566705"/>
                </a:lnTo>
                <a:cubicBezTo>
                  <a:pt x="1676625" y="601481"/>
                  <a:pt x="1648434" y="629672"/>
                  <a:pt x="1613658" y="629672"/>
                </a:cubicBezTo>
                <a:lnTo>
                  <a:pt x="62967" y="629672"/>
                </a:lnTo>
                <a:cubicBezTo>
                  <a:pt x="28191" y="629672"/>
                  <a:pt x="0" y="601481"/>
                  <a:pt x="0" y="566705"/>
                </a:cubicBezTo>
                <a:lnTo>
                  <a:pt x="0" y="62967"/>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spcFirstLastPara="0" vert="horz" wrap="square" lIns="87022" tIns="87022" rIns="87022" bIns="87022" numCol="1" spcCol="1270" anchor="ctr" anchorCtr="0">
            <a:noAutofit/>
          </a:bodyPr>
          <a:lstStyle/>
          <a:p>
            <a:pPr lvl="0" algn="ctr" defTabSz="800100">
              <a:lnSpc>
                <a:spcPct val="90000"/>
              </a:lnSpc>
              <a:spcBef>
                <a:spcPct val="0"/>
              </a:spcBef>
              <a:spcAft>
                <a:spcPct val="35000"/>
              </a:spcAft>
            </a:pPr>
            <a:r>
              <a:rPr lang="fr-CA" sz="1800" kern="1200" dirty="0" smtClean="0"/>
              <a:t>CUCI</a:t>
            </a:r>
            <a:endParaRPr lang="fr-CA" sz="1800" kern="1200" dirty="0"/>
          </a:p>
        </p:txBody>
      </p:sp>
      <p:sp>
        <p:nvSpPr>
          <p:cNvPr id="11" name="Forme libre 10"/>
          <p:cNvSpPr/>
          <p:nvPr>
            <p:custDataLst>
              <p:tags r:id="rId7"/>
            </p:custDataLst>
          </p:nvPr>
        </p:nvSpPr>
        <p:spPr>
          <a:xfrm>
            <a:off x="2531667" y="3892028"/>
            <a:ext cx="2035997" cy="346726"/>
          </a:xfrm>
          <a:custGeom>
            <a:avLst/>
            <a:gdLst/>
            <a:ahLst/>
            <a:cxnLst/>
            <a:rect l="0" t="0" r="0" b="0"/>
            <a:pathLst>
              <a:path>
                <a:moveTo>
                  <a:pt x="2035997" y="0"/>
                </a:moveTo>
                <a:lnTo>
                  <a:pt x="2035997" y="173363"/>
                </a:lnTo>
                <a:lnTo>
                  <a:pt x="0" y="173363"/>
                </a:lnTo>
                <a:lnTo>
                  <a:pt x="0" y="346726"/>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2" name="Forme libre 11"/>
          <p:cNvSpPr/>
          <p:nvPr>
            <p:custDataLst>
              <p:tags r:id="rId8"/>
            </p:custDataLst>
          </p:nvPr>
        </p:nvSpPr>
        <p:spPr>
          <a:xfrm>
            <a:off x="1881555" y="4238754"/>
            <a:ext cx="1300223" cy="592104"/>
          </a:xfrm>
          <a:custGeom>
            <a:avLst/>
            <a:gdLst>
              <a:gd name="connsiteX0" fmla="*/ 0 w 1300223"/>
              <a:gd name="connsiteY0" fmla="*/ 59210 h 592104"/>
              <a:gd name="connsiteX1" fmla="*/ 59210 w 1300223"/>
              <a:gd name="connsiteY1" fmla="*/ 0 h 592104"/>
              <a:gd name="connsiteX2" fmla="*/ 1241013 w 1300223"/>
              <a:gd name="connsiteY2" fmla="*/ 0 h 592104"/>
              <a:gd name="connsiteX3" fmla="*/ 1300223 w 1300223"/>
              <a:gd name="connsiteY3" fmla="*/ 59210 h 592104"/>
              <a:gd name="connsiteX4" fmla="*/ 1300223 w 1300223"/>
              <a:gd name="connsiteY4" fmla="*/ 532894 h 592104"/>
              <a:gd name="connsiteX5" fmla="*/ 1241013 w 1300223"/>
              <a:gd name="connsiteY5" fmla="*/ 592104 h 592104"/>
              <a:gd name="connsiteX6" fmla="*/ 59210 w 1300223"/>
              <a:gd name="connsiteY6" fmla="*/ 592104 h 592104"/>
              <a:gd name="connsiteX7" fmla="*/ 0 w 1300223"/>
              <a:gd name="connsiteY7" fmla="*/ 532894 h 592104"/>
              <a:gd name="connsiteX8" fmla="*/ 0 w 1300223"/>
              <a:gd name="connsiteY8" fmla="*/ 59210 h 5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223" h="592104">
                <a:moveTo>
                  <a:pt x="0" y="59210"/>
                </a:moveTo>
                <a:cubicBezTo>
                  <a:pt x="0" y="26509"/>
                  <a:pt x="26509" y="0"/>
                  <a:pt x="59210" y="0"/>
                </a:cubicBezTo>
                <a:lnTo>
                  <a:pt x="1241013" y="0"/>
                </a:lnTo>
                <a:cubicBezTo>
                  <a:pt x="1273714" y="0"/>
                  <a:pt x="1300223" y="26509"/>
                  <a:pt x="1300223" y="59210"/>
                </a:cubicBezTo>
                <a:lnTo>
                  <a:pt x="1300223" y="532894"/>
                </a:lnTo>
                <a:cubicBezTo>
                  <a:pt x="1300223" y="565595"/>
                  <a:pt x="1273714" y="592104"/>
                  <a:pt x="1241013" y="592104"/>
                </a:cubicBezTo>
                <a:lnTo>
                  <a:pt x="59210" y="592104"/>
                </a:lnTo>
                <a:cubicBezTo>
                  <a:pt x="26509" y="592104"/>
                  <a:pt x="0" y="565595"/>
                  <a:pt x="0" y="532894"/>
                </a:cubicBezTo>
                <a:lnTo>
                  <a:pt x="0" y="59210"/>
                </a:lnTo>
                <a:close/>
              </a:path>
            </a:pathLst>
          </a:cu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85922" tIns="85922" rIns="85922" bIns="85922" numCol="1" spcCol="1270" anchor="ctr" anchorCtr="0">
            <a:noAutofit/>
          </a:bodyPr>
          <a:lstStyle/>
          <a:p>
            <a:pPr lvl="0" algn="ctr" defTabSz="800100">
              <a:lnSpc>
                <a:spcPct val="90000"/>
              </a:lnSpc>
              <a:spcBef>
                <a:spcPct val="0"/>
              </a:spcBef>
              <a:spcAft>
                <a:spcPct val="35000"/>
              </a:spcAft>
            </a:pPr>
            <a:r>
              <a:rPr lang="fr-CA" sz="1800" kern="1200" dirty="0" smtClean="0"/>
              <a:t>CUC</a:t>
            </a:r>
            <a:endParaRPr lang="fr-CA" sz="1800" kern="1200" dirty="0"/>
          </a:p>
        </p:txBody>
      </p:sp>
      <p:sp>
        <p:nvSpPr>
          <p:cNvPr id="13" name="Forme libre 12"/>
          <p:cNvSpPr/>
          <p:nvPr>
            <p:custDataLst>
              <p:tags r:id="rId9"/>
            </p:custDataLst>
          </p:nvPr>
        </p:nvSpPr>
        <p:spPr>
          <a:xfrm>
            <a:off x="4221549" y="3892028"/>
            <a:ext cx="346116" cy="346726"/>
          </a:xfrm>
          <a:custGeom>
            <a:avLst/>
            <a:gdLst/>
            <a:ahLst/>
            <a:cxnLst/>
            <a:rect l="0" t="0" r="0" b="0"/>
            <a:pathLst>
              <a:path>
                <a:moveTo>
                  <a:pt x="346116" y="0"/>
                </a:moveTo>
                <a:lnTo>
                  <a:pt x="346116" y="173363"/>
                </a:lnTo>
                <a:lnTo>
                  <a:pt x="0" y="173363"/>
                </a:lnTo>
                <a:lnTo>
                  <a:pt x="0" y="346726"/>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4" name="Forme libre 13"/>
          <p:cNvSpPr/>
          <p:nvPr>
            <p:custDataLst>
              <p:tags r:id="rId10"/>
            </p:custDataLst>
          </p:nvPr>
        </p:nvSpPr>
        <p:spPr>
          <a:xfrm>
            <a:off x="3571846" y="4238754"/>
            <a:ext cx="1299404" cy="593040"/>
          </a:xfrm>
          <a:custGeom>
            <a:avLst/>
            <a:gdLst>
              <a:gd name="connsiteX0" fmla="*/ 0 w 1299404"/>
              <a:gd name="connsiteY0" fmla="*/ 59304 h 593040"/>
              <a:gd name="connsiteX1" fmla="*/ 59304 w 1299404"/>
              <a:gd name="connsiteY1" fmla="*/ 0 h 593040"/>
              <a:gd name="connsiteX2" fmla="*/ 1240100 w 1299404"/>
              <a:gd name="connsiteY2" fmla="*/ 0 h 593040"/>
              <a:gd name="connsiteX3" fmla="*/ 1299404 w 1299404"/>
              <a:gd name="connsiteY3" fmla="*/ 59304 h 593040"/>
              <a:gd name="connsiteX4" fmla="*/ 1299404 w 1299404"/>
              <a:gd name="connsiteY4" fmla="*/ 533736 h 593040"/>
              <a:gd name="connsiteX5" fmla="*/ 1240100 w 1299404"/>
              <a:gd name="connsiteY5" fmla="*/ 593040 h 593040"/>
              <a:gd name="connsiteX6" fmla="*/ 59304 w 1299404"/>
              <a:gd name="connsiteY6" fmla="*/ 593040 h 593040"/>
              <a:gd name="connsiteX7" fmla="*/ 0 w 1299404"/>
              <a:gd name="connsiteY7" fmla="*/ 533736 h 593040"/>
              <a:gd name="connsiteX8" fmla="*/ 0 w 1299404"/>
              <a:gd name="connsiteY8" fmla="*/ 59304 h 5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404" h="593040">
                <a:moveTo>
                  <a:pt x="0" y="59304"/>
                </a:moveTo>
                <a:cubicBezTo>
                  <a:pt x="0" y="26551"/>
                  <a:pt x="26551" y="0"/>
                  <a:pt x="59304" y="0"/>
                </a:cubicBezTo>
                <a:lnTo>
                  <a:pt x="1240100" y="0"/>
                </a:lnTo>
                <a:cubicBezTo>
                  <a:pt x="1272853" y="0"/>
                  <a:pt x="1299404" y="26551"/>
                  <a:pt x="1299404" y="59304"/>
                </a:cubicBezTo>
                <a:lnTo>
                  <a:pt x="1299404" y="533736"/>
                </a:lnTo>
                <a:cubicBezTo>
                  <a:pt x="1299404" y="566489"/>
                  <a:pt x="1272853" y="593040"/>
                  <a:pt x="1240100" y="593040"/>
                </a:cubicBezTo>
                <a:lnTo>
                  <a:pt x="59304" y="593040"/>
                </a:lnTo>
                <a:cubicBezTo>
                  <a:pt x="26551" y="593040"/>
                  <a:pt x="0" y="566489"/>
                  <a:pt x="0" y="533736"/>
                </a:cubicBezTo>
                <a:lnTo>
                  <a:pt x="0" y="59304"/>
                </a:lnTo>
                <a:close/>
              </a:path>
            </a:pathLst>
          </a:cu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85950" tIns="85950" rIns="85950" bIns="85950" numCol="1" spcCol="1270" anchor="ctr" anchorCtr="0">
            <a:noAutofit/>
          </a:bodyPr>
          <a:lstStyle/>
          <a:p>
            <a:pPr lvl="0" algn="ctr" defTabSz="800100">
              <a:lnSpc>
                <a:spcPct val="90000"/>
              </a:lnSpc>
              <a:spcBef>
                <a:spcPct val="0"/>
              </a:spcBef>
              <a:spcAft>
                <a:spcPct val="35000"/>
              </a:spcAft>
            </a:pPr>
            <a:r>
              <a:rPr lang="fr-CA" sz="1800" kern="1200" dirty="0" smtClean="0"/>
              <a:t>CUC</a:t>
            </a:r>
            <a:endParaRPr lang="fr-CA" sz="1800" kern="1200" dirty="0"/>
          </a:p>
        </p:txBody>
      </p:sp>
      <p:sp>
        <p:nvSpPr>
          <p:cNvPr id="15" name="Forme libre 14"/>
          <p:cNvSpPr/>
          <p:nvPr>
            <p:custDataLst>
              <p:tags r:id="rId11"/>
            </p:custDataLst>
          </p:nvPr>
        </p:nvSpPr>
        <p:spPr>
          <a:xfrm>
            <a:off x="3273802" y="4831795"/>
            <a:ext cx="947746" cy="346726"/>
          </a:xfrm>
          <a:custGeom>
            <a:avLst/>
            <a:gdLst/>
            <a:ahLst/>
            <a:cxnLst/>
            <a:rect l="0" t="0" r="0" b="0"/>
            <a:pathLst>
              <a:path>
                <a:moveTo>
                  <a:pt x="947746" y="0"/>
                </a:moveTo>
                <a:lnTo>
                  <a:pt x="947746" y="173363"/>
                </a:lnTo>
                <a:lnTo>
                  <a:pt x="0" y="173363"/>
                </a:lnTo>
                <a:lnTo>
                  <a:pt x="0" y="346726"/>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6" name="Forme libre 15"/>
          <p:cNvSpPr/>
          <p:nvPr>
            <p:custDataLst>
              <p:tags r:id="rId12"/>
            </p:custDataLst>
          </p:nvPr>
        </p:nvSpPr>
        <p:spPr>
          <a:xfrm>
            <a:off x="2994963" y="5178521"/>
            <a:ext cx="557678" cy="595823"/>
          </a:xfrm>
          <a:custGeom>
            <a:avLst/>
            <a:gdLst>
              <a:gd name="connsiteX0" fmla="*/ 0 w 557678"/>
              <a:gd name="connsiteY0" fmla="*/ 55768 h 595823"/>
              <a:gd name="connsiteX1" fmla="*/ 55768 w 557678"/>
              <a:gd name="connsiteY1" fmla="*/ 0 h 595823"/>
              <a:gd name="connsiteX2" fmla="*/ 501910 w 557678"/>
              <a:gd name="connsiteY2" fmla="*/ 0 h 595823"/>
              <a:gd name="connsiteX3" fmla="*/ 557678 w 557678"/>
              <a:gd name="connsiteY3" fmla="*/ 55768 h 595823"/>
              <a:gd name="connsiteX4" fmla="*/ 557678 w 557678"/>
              <a:gd name="connsiteY4" fmla="*/ 540055 h 595823"/>
              <a:gd name="connsiteX5" fmla="*/ 501910 w 557678"/>
              <a:gd name="connsiteY5" fmla="*/ 595823 h 595823"/>
              <a:gd name="connsiteX6" fmla="*/ 55768 w 557678"/>
              <a:gd name="connsiteY6" fmla="*/ 595823 h 595823"/>
              <a:gd name="connsiteX7" fmla="*/ 0 w 557678"/>
              <a:gd name="connsiteY7" fmla="*/ 540055 h 595823"/>
              <a:gd name="connsiteX8" fmla="*/ 0 w 557678"/>
              <a:gd name="connsiteY8" fmla="*/ 55768 h 5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78" h="595823">
                <a:moveTo>
                  <a:pt x="0" y="55768"/>
                </a:moveTo>
                <a:cubicBezTo>
                  <a:pt x="0" y="24968"/>
                  <a:pt x="24968" y="0"/>
                  <a:pt x="55768" y="0"/>
                </a:cubicBezTo>
                <a:lnTo>
                  <a:pt x="501910" y="0"/>
                </a:lnTo>
                <a:cubicBezTo>
                  <a:pt x="532710" y="0"/>
                  <a:pt x="557678" y="24968"/>
                  <a:pt x="557678" y="55768"/>
                </a:cubicBezTo>
                <a:lnTo>
                  <a:pt x="557678" y="540055"/>
                </a:lnTo>
                <a:cubicBezTo>
                  <a:pt x="557678" y="570855"/>
                  <a:pt x="532710" y="595823"/>
                  <a:pt x="501910" y="595823"/>
                </a:cubicBezTo>
                <a:lnTo>
                  <a:pt x="55768" y="595823"/>
                </a:lnTo>
                <a:cubicBezTo>
                  <a:pt x="24968" y="595823"/>
                  <a:pt x="0" y="570855"/>
                  <a:pt x="0" y="540055"/>
                </a:cubicBezTo>
                <a:lnTo>
                  <a:pt x="0" y="55768"/>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84914" tIns="84914" rIns="84914" bIns="84914" numCol="1" spcCol="1270" anchor="ctr" anchorCtr="0">
            <a:noAutofit/>
          </a:bodyPr>
          <a:lstStyle/>
          <a:p>
            <a:pPr lvl="0" algn="ctr" defTabSz="800100">
              <a:lnSpc>
                <a:spcPct val="90000"/>
              </a:lnSpc>
              <a:spcBef>
                <a:spcPct val="0"/>
              </a:spcBef>
              <a:spcAft>
                <a:spcPct val="35000"/>
              </a:spcAft>
            </a:pPr>
            <a:r>
              <a:rPr lang="fr-CA" sz="1800" kern="1200" dirty="0" smtClean="0"/>
              <a:t>CR</a:t>
            </a:r>
            <a:endParaRPr lang="fr-CA" sz="1800" kern="1200" dirty="0"/>
          </a:p>
        </p:txBody>
      </p:sp>
      <p:sp>
        <p:nvSpPr>
          <p:cNvPr id="17" name="Forme libre 16"/>
          <p:cNvSpPr/>
          <p:nvPr>
            <p:custDataLst>
              <p:tags r:id="rId13"/>
            </p:custDataLst>
          </p:nvPr>
        </p:nvSpPr>
        <p:spPr>
          <a:xfrm>
            <a:off x="4175829" y="4831795"/>
            <a:ext cx="91440" cy="346726"/>
          </a:xfrm>
          <a:custGeom>
            <a:avLst/>
            <a:gdLst/>
            <a:ahLst/>
            <a:cxnLst/>
            <a:rect l="0" t="0" r="0" b="0"/>
            <a:pathLst>
              <a:path>
                <a:moveTo>
                  <a:pt x="45720" y="0"/>
                </a:moveTo>
                <a:lnTo>
                  <a:pt x="45720" y="346726"/>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8" name="Forme libre 17"/>
          <p:cNvSpPr/>
          <p:nvPr>
            <p:custDataLst>
              <p:tags r:id="rId14"/>
            </p:custDataLst>
          </p:nvPr>
        </p:nvSpPr>
        <p:spPr>
          <a:xfrm>
            <a:off x="3942709" y="5178521"/>
            <a:ext cx="557678" cy="595823"/>
          </a:xfrm>
          <a:custGeom>
            <a:avLst/>
            <a:gdLst>
              <a:gd name="connsiteX0" fmla="*/ 0 w 557678"/>
              <a:gd name="connsiteY0" fmla="*/ 55768 h 595823"/>
              <a:gd name="connsiteX1" fmla="*/ 55768 w 557678"/>
              <a:gd name="connsiteY1" fmla="*/ 0 h 595823"/>
              <a:gd name="connsiteX2" fmla="*/ 501910 w 557678"/>
              <a:gd name="connsiteY2" fmla="*/ 0 h 595823"/>
              <a:gd name="connsiteX3" fmla="*/ 557678 w 557678"/>
              <a:gd name="connsiteY3" fmla="*/ 55768 h 595823"/>
              <a:gd name="connsiteX4" fmla="*/ 557678 w 557678"/>
              <a:gd name="connsiteY4" fmla="*/ 540055 h 595823"/>
              <a:gd name="connsiteX5" fmla="*/ 501910 w 557678"/>
              <a:gd name="connsiteY5" fmla="*/ 595823 h 595823"/>
              <a:gd name="connsiteX6" fmla="*/ 55768 w 557678"/>
              <a:gd name="connsiteY6" fmla="*/ 595823 h 595823"/>
              <a:gd name="connsiteX7" fmla="*/ 0 w 557678"/>
              <a:gd name="connsiteY7" fmla="*/ 540055 h 595823"/>
              <a:gd name="connsiteX8" fmla="*/ 0 w 557678"/>
              <a:gd name="connsiteY8" fmla="*/ 55768 h 59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78" h="595823">
                <a:moveTo>
                  <a:pt x="0" y="55768"/>
                </a:moveTo>
                <a:cubicBezTo>
                  <a:pt x="0" y="24968"/>
                  <a:pt x="24968" y="0"/>
                  <a:pt x="55768" y="0"/>
                </a:cubicBezTo>
                <a:lnTo>
                  <a:pt x="501910" y="0"/>
                </a:lnTo>
                <a:cubicBezTo>
                  <a:pt x="532710" y="0"/>
                  <a:pt x="557678" y="24968"/>
                  <a:pt x="557678" y="55768"/>
                </a:cubicBezTo>
                <a:lnTo>
                  <a:pt x="557678" y="540055"/>
                </a:lnTo>
                <a:cubicBezTo>
                  <a:pt x="557678" y="570855"/>
                  <a:pt x="532710" y="595823"/>
                  <a:pt x="501910" y="595823"/>
                </a:cubicBezTo>
                <a:lnTo>
                  <a:pt x="55768" y="595823"/>
                </a:lnTo>
                <a:cubicBezTo>
                  <a:pt x="24968" y="595823"/>
                  <a:pt x="0" y="570855"/>
                  <a:pt x="0" y="540055"/>
                </a:cubicBezTo>
                <a:lnTo>
                  <a:pt x="0" y="55768"/>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84914" tIns="84914" rIns="84914" bIns="84914" numCol="1" spcCol="1270" anchor="ctr" anchorCtr="0">
            <a:noAutofit/>
          </a:bodyPr>
          <a:lstStyle/>
          <a:p>
            <a:pPr lvl="0" algn="ctr" defTabSz="800100">
              <a:lnSpc>
                <a:spcPct val="90000"/>
              </a:lnSpc>
              <a:spcBef>
                <a:spcPct val="0"/>
              </a:spcBef>
              <a:spcAft>
                <a:spcPct val="35000"/>
              </a:spcAft>
            </a:pPr>
            <a:r>
              <a:rPr lang="fr-CA" sz="1800" kern="1200" dirty="0" smtClean="0"/>
              <a:t>CR</a:t>
            </a:r>
            <a:endParaRPr lang="fr-CA" sz="1800" kern="1200" dirty="0"/>
          </a:p>
        </p:txBody>
      </p:sp>
      <p:sp>
        <p:nvSpPr>
          <p:cNvPr id="19" name="Forme libre 18"/>
          <p:cNvSpPr/>
          <p:nvPr>
            <p:custDataLst>
              <p:tags r:id="rId15"/>
            </p:custDataLst>
          </p:nvPr>
        </p:nvSpPr>
        <p:spPr>
          <a:xfrm>
            <a:off x="4221548" y="4830859"/>
            <a:ext cx="947746" cy="346726"/>
          </a:xfrm>
          <a:custGeom>
            <a:avLst/>
            <a:gdLst/>
            <a:ahLst/>
            <a:cxnLst/>
            <a:rect l="0" t="0" r="0" b="0"/>
            <a:pathLst>
              <a:path>
                <a:moveTo>
                  <a:pt x="0" y="0"/>
                </a:moveTo>
                <a:lnTo>
                  <a:pt x="0" y="173363"/>
                </a:lnTo>
                <a:lnTo>
                  <a:pt x="947746" y="173363"/>
                </a:lnTo>
                <a:lnTo>
                  <a:pt x="947746" y="346726"/>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0" name="Forme libre 19"/>
          <p:cNvSpPr/>
          <p:nvPr>
            <p:custDataLst>
              <p:tags r:id="rId16"/>
            </p:custDataLst>
          </p:nvPr>
        </p:nvSpPr>
        <p:spPr>
          <a:xfrm>
            <a:off x="4890455" y="5178521"/>
            <a:ext cx="557678" cy="557683"/>
          </a:xfrm>
          <a:custGeom>
            <a:avLst/>
            <a:gdLst>
              <a:gd name="connsiteX0" fmla="*/ 0 w 557678"/>
              <a:gd name="connsiteY0" fmla="*/ 55768 h 557683"/>
              <a:gd name="connsiteX1" fmla="*/ 55768 w 557678"/>
              <a:gd name="connsiteY1" fmla="*/ 0 h 557683"/>
              <a:gd name="connsiteX2" fmla="*/ 501910 w 557678"/>
              <a:gd name="connsiteY2" fmla="*/ 0 h 557683"/>
              <a:gd name="connsiteX3" fmla="*/ 557678 w 557678"/>
              <a:gd name="connsiteY3" fmla="*/ 55768 h 557683"/>
              <a:gd name="connsiteX4" fmla="*/ 557678 w 557678"/>
              <a:gd name="connsiteY4" fmla="*/ 501915 h 557683"/>
              <a:gd name="connsiteX5" fmla="*/ 501910 w 557678"/>
              <a:gd name="connsiteY5" fmla="*/ 557683 h 557683"/>
              <a:gd name="connsiteX6" fmla="*/ 55768 w 557678"/>
              <a:gd name="connsiteY6" fmla="*/ 557683 h 557683"/>
              <a:gd name="connsiteX7" fmla="*/ 0 w 557678"/>
              <a:gd name="connsiteY7" fmla="*/ 501915 h 557683"/>
              <a:gd name="connsiteX8" fmla="*/ 0 w 557678"/>
              <a:gd name="connsiteY8" fmla="*/ 55768 h 55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678" h="557683">
                <a:moveTo>
                  <a:pt x="0" y="55768"/>
                </a:moveTo>
                <a:cubicBezTo>
                  <a:pt x="0" y="24968"/>
                  <a:pt x="24968" y="0"/>
                  <a:pt x="55768" y="0"/>
                </a:cubicBezTo>
                <a:lnTo>
                  <a:pt x="501910" y="0"/>
                </a:lnTo>
                <a:cubicBezTo>
                  <a:pt x="532710" y="0"/>
                  <a:pt x="557678" y="24968"/>
                  <a:pt x="557678" y="55768"/>
                </a:cubicBezTo>
                <a:lnTo>
                  <a:pt x="557678" y="501915"/>
                </a:lnTo>
                <a:cubicBezTo>
                  <a:pt x="557678" y="532715"/>
                  <a:pt x="532710" y="557683"/>
                  <a:pt x="501910" y="557683"/>
                </a:cubicBezTo>
                <a:lnTo>
                  <a:pt x="55768" y="557683"/>
                </a:lnTo>
                <a:cubicBezTo>
                  <a:pt x="24968" y="557683"/>
                  <a:pt x="0" y="532715"/>
                  <a:pt x="0" y="501915"/>
                </a:cubicBezTo>
                <a:lnTo>
                  <a:pt x="0" y="55768"/>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84914" tIns="84914" rIns="84914" bIns="84914" numCol="1" spcCol="1270" anchor="ctr" anchorCtr="0">
            <a:noAutofit/>
          </a:bodyPr>
          <a:lstStyle/>
          <a:p>
            <a:pPr lvl="0" algn="ctr" defTabSz="800100">
              <a:lnSpc>
                <a:spcPct val="90000"/>
              </a:lnSpc>
              <a:spcBef>
                <a:spcPct val="0"/>
              </a:spcBef>
              <a:spcAft>
                <a:spcPct val="35000"/>
              </a:spcAft>
            </a:pPr>
            <a:r>
              <a:rPr lang="fr-CA" sz="1800" kern="1200" dirty="0" smtClean="0"/>
              <a:t>CR</a:t>
            </a:r>
            <a:endParaRPr lang="fr-CA" sz="1800" kern="1200" dirty="0"/>
          </a:p>
        </p:txBody>
      </p:sp>
      <p:sp>
        <p:nvSpPr>
          <p:cNvPr id="21" name="Forme libre 20"/>
          <p:cNvSpPr/>
          <p:nvPr>
            <p:custDataLst>
              <p:tags r:id="rId17"/>
            </p:custDataLst>
          </p:nvPr>
        </p:nvSpPr>
        <p:spPr>
          <a:xfrm>
            <a:off x="4567665" y="3892028"/>
            <a:ext cx="2035997" cy="346726"/>
          </a:xfrm>
          <a:custGeom>
            <a:avLst/>
            <a:gdLst/>
            <a:ahLst/>
            <a:cxnLst/>
            <a:rect l="0" t="0" r="0" b="0"/>
            <a:pathLst>
              <a:path>
                <a:moveTo>
                  <a:pt x="0" y="0"/>
                </a:moveTo>
                <a:lnTo>
                  <a:pt x="0" y="173363"/>
                </a:lnTo>
                <a:lnTo>
                  <a:pt x="2035997" y="173363"/>
                </a:lnTo>
                <a:lnTo>
                  <a:pt x="2035997" y="346726"/>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2" name="Forme libre 21"/>
          <p:cNvSpPr/>
          <p:nvPr>
            <p:custDataLst>
              <p:tags r:id="rId18"/>
            </p:custDataLst>
          </p:nvPr>
        </p:nvSpPr>
        <p:spPr>
          <a:xfrm>
            <a:off x="5953551" y="4238754"/>
            <a:ext cx="1300223" cy="592104"/>
          </a:xfrm>
          <a:custGeom>
            <a:avLst/>
            <a:gdLst>
              <a:gd name="connsiteX0" fmla="*/ 0 w 1300223"/>
              <a:gd name="connsiteY0" fmla="*/ 59210 h 592104"/>
              <a:gd name="connsiteX1" fmla="*/ 59210 w 1300223"/>
              <a:gd name="connsiteY1" fmla="*/ 0 h 592104"/>
              <a:gd name="connsiteX2" fmla="*/ 1241013 w 1300223"/>
              <a:gd name="connsiteY2" fmla="*/ 0 h 592104"/>
              <a:gd name="connsiteX3" fmla="*/ 1300223 w 1300223"/>
              <a:gd name="connsiteY3" fmla="*/ 59210 h 592104"/>
              <a:gd name="connsiteX4" fmla="*/ 1300223 w 1300223"/>
              <a:gd name="connsiteY4" fmla="*/ 532894 h 592104"/>
              <a:gd name="connsiteX5" fmla="*/ 1241013 w 1300223"/>
              <a:gd name="connsiteY5" fmla="*/ 592104 h 592104"/>
              <a:gd name="connsiteX6" fmla="*/ 59210 w 1300223"/>
              <a:gd name="connsiteY6" fmla="*/ 592104 h 592104"/>
              <a:gd name="connsiteX7" fmla="*/ 0 w 1300223"/>
              <a:gd name="connsiteY7" fmla="*/ 532894 h 592104"/>
              <a:gd name="connsiteX8" fmla="*/ 0 w 1300223"/>
              <a:gd name="connsiteY8" fmla="*/ 59210 h 5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223" h="592104">
                <a:moveTo>
                  <a:pt x="0" y="59210"/>
                </a:moveTo>
                <a:cubicBezTo>
                  <a:pt x="0" y="26509"/>
                  <a:pt x="26509" y="0"/>
                  <a:pt x="59210" y="0"/>
                </a:cubicBezTo>
                <a:lnTo>
                  <a:pt x="1241013" y="0"/>
                </a:lnTo>
                <a:cubicBezTo>
                  <a:pt x="1273714" y="0"/>
                  <a:pt x="1300223" y="26509"/>
                  <a:pt x="1300223" y="59210"/>
                </a:cubicBezTo>
                <a:lnTo>
                  <a:pt x="1300223" y="532894"/>
                </a:lnTo>
                <a:cubicBezTo>
                  <a:pt x="1300223" y="565595"/>
                  <a:pt x="1273714" y="592104"/>
                  <a:pt x="1241013" y="592104"/>
                </a:cubicBezTo>
                <a:lnTo>
                  <a:pt x="59210" y="592104"/>
                </a:lnTo>
                <a:cubicBezTo>
                  <a:pt x="26509" y="592104"/>
                  <a:pt x="0" y="565595"/>
                  <a:pt x="0" y="532894"/>
                </a:cubicBezTo>
                <a:lnTo>
                  <a:pt x="0" y="59210"/>
                </a:lnTo>
                <a:close/>
              </a:path>
            </a:pathLst>
          </a:cu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85922" tIns="85922" rIns="85922" bIns="85922" numCol="1" spcCol="1270" anchor="ctr" anchorCtr="0">
            <a:noAutofit/>
          </a:bodyPr>
          <a:lstStyle/>
          <a:p>
            <a:pPr lvl="0" algn="ctr" defTabSz="800100">
              <a:lnSpc>
                <a:spcPct val="90000"/>
              </a:lnSpc>
              <a:spcBef>
                <a:spcPct val="0"/>
              </a:spcBef>
              <a:spcAft>
                <a:spcPct val="35000"/>
              </a:spcAft>
            </a:pPr>
            <a:r>
              <a:rPr lang="fr-CA" sz="1800" kern="1200" dirty="0" smtClean="0"/>
              <a:t>Autres CUC</a:t>
            </a:r>
            <a:endParaRPr lang="fr-CA" sz="1800" kern="1200" dirty="0"/>
          </a:p>
        </p:txBody>
      </p:sp>
      <p:sp>
        <p:nvSpPr>
          <p:cNvPr id="23" name="Forme libre 22"/>
          <p:cNvSpPr/>
          <p:nvPr>
            <p:custDataLst>
              <p:tags r:id="rId19"/>
            </p:custDataLst>
          </p:nvPr>
        </p:nvSpPr>
        <p:spPr>
          <a:xfrm>
            <a:off x="6125531" y="4830859"/>
            <a:ext cx="478131" cy="346726"/>
          </a:xfrm>
          <a:custGeom>
            <a:avLst/>
            <a:gdLst/>
            <a:ahLst/>
            <a:cxnLst/>
            <a:rect l="0" t="0" r="0" b="0"/>
            <a:pathLst>
              <a:path>
                <a:moveTo>
                  <a:pt x="478131" y="0"/>
                </a:moveTo>
                <a:lnTo>
                  <a:pt x="478131" y="173363"/>
                </a:lnTo>
                <a:lnTo>
                  <a:pt x="0" y="173363"/>
                </a:lnTo>
                <a:lnTo>
                  <a:pt x="0" y="346726"/>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4" name="Forme libre 23"/>
          <p:cNvSpPr/>
          <p:nvPr>
            <p:custDataLst>
              <p:tags r:id="rId20"/>
            </p:custDataLst>
          </p:nvPr>
        </p:nvSpPr>
        <p:spPr>
          <a:xfrm>
            <a:off x="5838201" y="5177585"/>
            <a:ext cx="574659" cy="573381"/>
          </a:xfrm>
          <a:custGeom>
            <a:avLst/>
            <a:gdLst>
              <a:gd name="connsiteX0" fmla="*/ 0 w 574659"/>
              <a:gd name="connsiteY0" fmla="*/ 57338 h 573381"/>
              <a:gd name="connsiteX1" fmla="*/ 57338 w 574659"/>
              <a:gd name="connsiteY1" fmla="*/ 0 h 573381"/>
              <a:gd name="connsiteX2" fmla="*/ 517321 w 574659"/>
              <a:gd name="connsiteY2" fmla="*/ 0 h 573381"/>
              <a:gd name="connsiteX3" fmla="*/ 574659 w 574659"/>
              <a:gd name="connsiteY3" fmla="*/ 57338 h 573381"/>
              <a:gd name="connsiteX4" fmla="*/ 574659 w 574659"/>
              <a:gd name="connsiteY4" fmla="*/ 516043 h 573381"/>
              <a:gd name="connsiteX5" fmla="*/ 517321 w 574659"/>
              <a:gd name="connsiteY5" fmla="*/ 573381 h 573381"/>
              <a:gd name="connsiteX6" fmla="*/ 57338 w 574659"/>
              <a:gd name="connsiteY6" fmla="*/ 573381 h 573381"/>
              <a:gd name="connsiteX7" fmla="*/ 0 w 574659"/>
              <a:gd name="connsiteY7" fmla="*/ 516043 h 573381"/>
              <a:gd name="connsiteX8" fmla="*/ 0 w 574659"/>
              <a:gd name="connsiteY8" fmla="*/ 57338 h 57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659" h="573381">
                <a:moveTo>
                  <a:pt x="0" y="57338"/>
                </a:moveTo>
                <a:cubicBezTo>
                  <a:pt x="0" y="25671"/>
                  <a:pt x="25671" y="0"/>
                  <a:pt x="57338" y="0"/>
                </a:cubicBezTo>
                <a:lnTo>
                  <a:pt x="517321" y="0"/>
                </a:lnTo>
                <a:cubicBezTo>
                  <a:pt x="548988" y="0"/>
                  <a:pt x="574659" y="25671"/>
                  <a:pt x="574659" y="57338"/>
                </a:cubicBezTo>
                <a:lnTo>
                  <a:pt x="574659" y="516043"/>
                </a:lnTo>
                <a:cubicBezTo>
                  <a:pt x="574659" y="547710"/>
                  <a:pt x="548988" y="573381"/>
                  <a:pt x="517321" y="573381"/>
                </a:cubicBezTo>
                <a:lnTo>
                  <a:pt x="57338" y="573381"/>
                </a:lnTo>
                <a:cubicBezTo>
                  <a:pt x="25671" y="573381"/>
                  <a:pt x="0" y="547710"/>
                  <a:pt x="0" y="516043"/>
                </a:cubicBezTo>
                <a:lnTo>
                  <a:pt x="0" y="57338"/>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85374" tIns="85374" rIns="85374" bIns="85374" numCol="1" spcCol="1270" anchor="ctr" anchorCtr="0">
            <a:noAutofit/>
          </a:bodyPr>
          <a:lstStyle/>
          <a:p>
            <a:pPr lvl="0" algn="ctr" defTabSz="800100">
              <a:lnSpc>
                <a:spcPct val="90000"/>
              </a:lnSpc>
              <a:spcBef>
                <a:spcPct val="0"/>
              </a:spcBef>
              <a:spcAft>
                <a:spcPct val="35000"/>
              </a:spcAft>
            </a:pPr>
            <a:r>
              <a:rPr lang="fr-CA" sz="1800" kern="1200" dirty="0" smtClean="0"/>
              <a:t>CR</a:t>
            </a:r>
            <a:endParaRPr lang="fr-CA" sz="1800" kern="1200" dirty="0"/>
          </a:p>
        </p:txBody>
      </p:sp>
      <p:sp>
        <p:nvSpPr>
          <p:cNvPr id="25" name="Forme libre 24"/>
          <p:cNvSpPr/>
          <p:nvPr>
            <p:custDataLst>
              <p:tags r:id="rId21"/>
            </p:custDataLst>
          </p:nvPr>
        </p:nvSpPr>
        <p:spPr>
          <a:xfrm>
            <a:off x="6603662" y="4830859"/>
            <a:ext cx="482363" cy="346726"/>
          </a:xfrm>
          <a:custGeom>
            <a:avLst/>
            <a:gdLst/>
            <a:ahLst/>
            <a:cxnLst/>
            <a:rect l="0" t="0" r="0" b="0"/>
            <a:pathLst>
              <a:path>
                <a:moveTo>
                  <a:pt x="0" y="0"/>
                </a:moveTo>
                <a:lnTo>
                  <a:pt x="0" y="173363"/>
                </a:lnTo>
                <a:lnTo>
                  <a:pt x="482363" y="173363"/>
                </a:lnTo>
                <a:lnTo>
                  <a:pt x="482363" y="346726"/>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6" name="Forme libre 25"/>
          <p:cNvSpPr/>
          <p:nvPr>
            <p:custDataLst>
              <p:tags r:id="rId22"/>
            </p:custDataLst>
          </p:nvPr>
        </p:nvSpPr>
        <p:spPr>
          <a:xfrm>
            <a:off x="6802928" y="5177585"/>
            <a:ext cx="566195" cy="556573"/>
          </a:xfrm>
          <a:custGeom>
            <a:avLst/>
            <a:gdLst>
              <a:gd name="connsiteX0" fmla="*/ 0 w 566195"/>
              <a:gd name="connsiteY0" fmla="*/ 55657 h 556573"/>
              <a:gd name="connsiteX1" fmla="*/ 55657 w 566195"/>
              <a:gd name="connsiteY1" fmla="*/ 0 h 556573"/>
              <a:gd name="connsiteX2" fmla="*/ 510538 w 566195"/>
              <a:gd name="connsiteY2" fmla="*/ 0 h 556573"/>
              <a:gd name="connsiteX3" fmla="*/ 566195 w 566195"/>
              <a:gd name="connsiteY3" fmla="*/ 55657 h 556573"/>
              <a:gd name="connsiteX4" fmla="*/ 566195 w 566195"/>
              <a:gd name="connsiteY4" fmla="*/ 500916 h 556573"/>
              <a:gd name="connsiteX5" fmla="*/ 510538 w 566195"/>
              <a:gd name="connsiteY5" fmla="*/ 556573 h 556573"/>
              <a:gd name="connsiteX6" fmla="*/ 55657 w 566195"/>
              <a:gd name="connsiteY6" fmla="*/ 556573 h 556573"/>
              <a:gd name="connsiteX7" fmla="*/ 0 w 566195"/>
              <a:gd name="connsiteY7" fmla="*/ 500916 h 556573"/>
              <a:gd name="connsiteX8" fmla="*/ 0 w 566195"/>
              <a:gd name="connsiteY8" fmla="*/ 55657 h 5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195" h="556573">
                <a:moveTo>
                  <a:pt x="0" y="55657"/>
                </a:moveTo>
                <a:cubicBezTo>
                  <a:pt x="0" y="24918"/>
                  <a:pt x="24918" y="0"/>
                  <a:pt x="55657" y="0"/>
                </a:cubicBezTo>
                <a:lnTo>
                  <a:pt x="510538" y="0"/>
                </a:lnTo>
                <a:cubicBezTo>
                  <a:pt x="541277" y="0"/>
                  <a:pt x="566195" y="24918"/>
                  <a:pt x="566195" y="55657"/>
                </a:cubicBezTo>
                <a:lnTo>
                  <a:pt x="566195" y="500916"/>
                </a:lnTo>
                <a:cubicBezTo>
                  <a:pt x="566195" y="531655"/>
                  <a:pt x="541277" y="556573"/>
                  <a:pt x="510538" y="556573"/>
                </a:cubicBezTo>
                <a:lnTo>
                  <a:pt x="55657" y="556573"/>
                </a:lnTo>
                <a:cubicBezTo>
                  <a:pt x="24918" y="556573"/>
                  <a:pt x="0" y="531655"/>
                  <a:pt x="0" y="500916"/>
                </a:cubicBezTo>
                <a:lnTo>
                  <a:pt x="0" y="55657"/>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spcFirstLastPara="0" vert="horz" wrap="square" lIns="84881" tIns="84881" rIns="84881" bIns="84881" numCol="1" spcCol="1270" anchor="ctr" anchorCtr="0">
            <a:noAutofit/>
          </a:bodyPr>
          <a:lstStyle/>
          <a:p>
            <a:pPr lvl="0" algn="ctr" defTabSz="800100">
              <a:lnSpc>
                <a:spcPct val="90000"/>
              </a:lnSpc>
              <a:spcBef>
                <a:spcPct val="0"/>
              </a:spcBef>
              <a:spcAft>
                <a:spcPct val="35000"/>
              </a:spcAft>
            </a:pPr>
            <a:r>
              <a:rPr lang="fr-CA" sz="1800" kern="1200" dirty="0" smtClean="0"/>
              <a:t>CR</a:t>
            </a:r>
            <a:endParaRPr lang="fr-CA" sz="1800" kern="1200" dirty="0"/>
          </a:p>
        </p:txBody>
      </p:sp>
      <p:sp>
        <p:nvSpPr>
          <p:cNvPr id="6" name="Titre 5"/>
          <p:cNvSpPr>
            <a:spLocks noGrp="1"/>
          </p:cNvSpPr>
          <p:nvPr>
            <p:ph type="title"/>
            <p:custDataLst>
              <p:tags r:id="rId23"/>
            </p:custDataLst>
          </p:nvPr>
        </p:nvSpPr>
        <p:spPr/>
        <p:txBody>
          <a:bodyPr/>
          <a:lstStyle/>
          <a:p>
            <a:r>
              <a:rPr lang="fr-CA" dirty="0" smtClean="0"/>
              <a:t>Présentation des Comités </a:t>
            </a:r>
            <a:endParaRPr lang="fr-FR" dirty="0"/>
          </a:p>
        </p:txBody>
      </p:sp>
    </p:spTree>
    <p:extLst>
      <p:ext uri="{BB962C8B-B14F-4D97-AF65-F5344CB8AC3E}">
        <p14:creationId xmlns:p14="http://schemas.microsoft.com/office/powerpoint/2010/main" val="1756487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custDataLst>
              <p:tags r:id="rId1"/>
            </p:custDataLst>
          </p:nvPr>
        </p:nvSpPr>
        <p:spPr>
          <a:xfrm>
            <a:off x="685800" y="1387476"/>
            <a:ext cx="8001000" cy="1007456"/>
          </a:xfrm>
        </p:spPr>
        <p:txBody>
          <a:bodyPr/>
          <a:lstStyle/>
          <a:p>
            <a:pPr>
              <a:lnSpc>
                <a:spcPct val="125000"/>
              </a:lnSpc>
              <a:spcBef>
                <a:spcPts val="1200"/>
              </a:spcBef>
            </a:pPr>
            <a:r>
              <a:rPr lang="fr-CA" dirty="0" smtClean="0">
                <a:solidFill>
                  <a:srgbClr val="058CCC"/>
                </a:solidFill>
              </a:rPr>
              <a:t>Quels rôles doivent tenir les comités de </a:t>
            </a:r>
            <a:r>
              <a:rPr lang="fr-CA" dirty="0">
                <a:solidFill>
                  <a:srgbClr val="058CCC"/>
                </a:solidFill>
              </a:rPr>
              <a:t>r</a:t>
            </a:r>
            <a:r>
              <a:rPr lang="fr-CA" dirty="0" smtClean="0">
                <a:solidFill>
                  <a:srgbClr val="058CCC"/>
                </a:solidFill>
              </a:rPr>
              <a:t>ésidents (CR) </a:t>
            </a:r>
          </a:p>
          <a:p>
            <a:pPr>
              <a:lnSpc>
                <a:spcPct val="125000"/>
              </a:lnSpc>
              <a:spcBef>
                <a:spcPts val="1200"/>
              </a:spcBef>
            </a:pPr>
            <a:endParaRPr lang="fr-CA" dirty="0" smtClean="0">
              <a:solidFill>
                <a:srgbClr val="000000"/>
              </a:solidFill>
            </a:endParaRPr>
          </a:p>
        </p:txBody>
      </p:sp>
      <p:sp>
        <p:nvSpPr>
          <p:cNvPr id="4" name="Titre 1"/>
          <p:cNvSpPr txBox="1">
            <a:spLocks/>
          </p:cNvSpPr>
          <p:nvPr>
            <p:custDataLst>
              <p:tags r:id="rId2"/>
            </p:custDataLst>
          </p:nvPr>
        </p:nvSpPr>
        <p:spPr>
          <a:xfrm>
            <a:off x="365760" y="728924"/>
            <a:ext cx="8107680" cy="526472"/>
          </a:xfrm>
          <a:prstGeom prst="rect">
            <a:avLst/>
          </a:prstGeom>
        </p:spPr>
        <p:txBody>
          <a:bodyPr lIns="0" tIns="0" rIns="0" bIns="0"/>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fr-FR" sz="2800" dirty="0"/>
          </a:p>
        </p:txBody>
      </p:sp>
      <p:sp>
        <p:nvSpPr>
          <p:cNvPr id="5" name="Espace réservé du texte 2"/>
          <p:cNvSpPr txBox="1">
            <a:spLocks/>
          </p:cNvSpPr>
          <p:nvPr>
            <p:custDataLst>
              <p:tags r:id="rId3"/>
            </p:custDataLst>
          </p:nvPr>
        </p:nvSpPr>
        <p:spPr>
          <a:xfrm>
            <a:off x="654424" y="2277221"/>
            <a:ext cx="8001000" cy="4148551"/>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fr-CA" dirty="0" smtClean="0">
                <a:solidFill>
                  <a:srgbClr val="000000"/>
                </a:solidFill>
              </a:rPr>
              <a:t>Les Comités sont </a:t>
            </a:r>
            <a:r>
              <a:rPr lang="fr-CA" b="1" dirty="0" smtClean="0">
                <a:solidFill>
                  <a:srgbClr val="000000"/>
                </a:solidFill>
              </a:rPr>
              <a:t>les gardiens des 12 droits des usagers</a:t>
            </a:r>
            <a:r>
              <a:rPr lang="fr-CA" dirty="0" smtClean="0">
                <a:solidFill>
                  <a:srgbClr val="000000"/>
                </a:solidFill>
              </a:rPr>
              <a:t>, à ce titre ils doivent : </a:t>
            </a:r>
          </a:p>
          <a:p>
            <a:pPr marL="342900" indent="-342900">
              <a:spcBef>
                <a:spcPts val="1200"/>
              </a:spcBef>
              <a:buFont typeface="Arial" panose="020B0604020202020204" pitchFamily="34" charset="0"/>
              <a:buChar char="•"/>
            </a:pPr>
            <a:r>
              <a:rPr lang="fr-CA" dirty="0" smtClean="0">
                <a:solidFill>
                  <a:srgbClr val="000000"/>
                </a:solidFill>
              </a:rPr>
              <a:t>Veiller à ce que les résidents soient traités dans le respect de leur dignité et en reconnaissance de leurs droits ; </a:t>
            </a:r>
          </a:p>
          <a:p>
            <a:pPr marL="342900" indent="-342900">
              <a:spcBef>
                <a:spcPts val="1200"/>
              </a:spcBef>
              <a:buFont typeface="Arial" panose="020B0604020202020204" pitchFamily="34" charset="0"/>
              <a:buChar char="•"/>
            </a:pPr>
            <a:r>
              <a:rPr lang="fr-CA" dirty="0" smtClean="0">
                <a:solidFill>
                  <a:srgbClr val="000000"/>
                </a:solidFill>
              </a:rPr>
              <a:t>Être le porte-parole des résidents auprès des instances de l’installation; </a:t>
            </a:r>
          </a:p>
          <a:p>
            <a:pPr marL="342900" indent="-342900">
              <a:spcBef>
                <a:spcPts val="1200"/>
              </a:spcBef>
              <a:buFont typeface="Arial" panose="020B0604020202020204" pitchFamily="34" charset="0"/>
              <a:buChar char="•"/>
            </a:pPr>
            <a:r>
              <a:rPr lang="fr-CA" dirty="0" smtClean="0">
                <a:solidFill>
                  <a:srgbClr val="000000"/>
                </a:solidFill>
              </a:rPr>
              <a:t>Avoir une préoccupation particulière envers les personnes les plus vulnérables ; </a:t>
            </a:r>
          </a:p>
          <a:p>
            <a:pPr marL="342900" indent="-342900">
              <a:spcBef>
                <a:spcPts val="1200"/>
              </a:spcBef>
              <a:buFont typeface="Arial" panose="020B0604020202020204" pitchFamily="34" charset="0"/>
              <a:buChar char="•"/>
            </a:pPr>
            <a:r>
              <a:rPr lang="fr-CA" dirty="0" smtClean="0">
                <a:solidFill>
                  <a:srgbClr val="000000"/>
                </a:solidFill>
              </a:rPr>
              <a:t>Promouvoir l’amélioration des conditions de vie des personnes hébergées. </a:t>
            </a:r>
          </a:p>
          <a:p>
            <a:pPr>
              <a:lnSpc>
                <a:spcPct val="125000"/>
              </a:lnSpc>
              <a:spcBef>
                <a:spcPts val="1200"/>
              </a:spcBef>
            </a:pPr>
            <a:endParaRPr lang="fr-CA" dirty="0" smtClean="0">
              <a:solidFill>
                <a:srgbClr val="000000"/>
              </a:solidFill>
            </a:endParaRPr>
          </a:p>
        </p:txBody>
      </p:sp>
      <p:sp>
        <p:nvSpPr>
          <p:cNvPr id="6" name="Espace réservé du texte 2"/>
          <p:cNvSpPr txBox="1">
            <a:spLocks/>
          </p:cNvSpPr>
          <p:nvPr>
            <p:custDataLst>
              <p:tags r:id="rId4"/>
            </p:custDataLst>
          </p:nvPr>
        </p:nvSpPr>
        <p:spPr>
          <a:xfrm>
            <a:off x="624840" y="4182860"/>
            <a:ext cx="8001000" cy="983500"/>
          </a:xfrm>
          <a:prstGeom prst="rect">
            <a:avLst/>
          </a:prstGeom>
        </p:spPr>
        <p:txBody>
          <a:bodyPr lIns="0" tIns="0" rIns="0" bIns="0"/>
          <a:lstStyle>
            <a:lvl1pPr marL="0" indent="0" algn="l" defTabSz="914400" rtl="0" eaLnBrk="1" latinLnBrk="0" hangingPunct="1">
              <a:lnSpc>
                <a:spcPct val="100000"/>
              </a:lnSpc>
              <a:spcBef>
                <a:spcPts val="0"/>
              </a:spcBef>
              <a:buFontTx/>
              <a:buNone/>
              <a:defRPr sz="21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buFontTx/>
              <a:buNone/>
              <a:defRPr sz="2400" b="1" kern="1200" baseline="0">
                <a:solidFill>
                  <a:srgbClr val="EA502C"/>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buFontTx/>
              <a:buNone/>
              <a:defRPr sz="2100" b="0" u="none"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endParaRPr lang="fr-CA" dirty="0" smtClean="0">
              <a:solidFill>
                <a:srgbClr val="000000"/>
              </a:solidFill>
            </a:endParaRPr>
          </a:p>
        </p:txBody>
      </p:sp>
      <p:sp>
        <p:nvSpPr>
          <p:cNvPr id="8" name="Titre 7"/>
          <p:cNvSpPr>
            <a:spLocks noGrp="1"/>
          </p:cNvSpPr>
          <p:nvPr>
            <p:ph type="title"/>
            <p:custDataLst>
              <p:tags r:id="rId5"/>
            </p:custDataLst>
          </p:nvPr>
        </p:nvSpPr>
        <p:spPr>
          <a:xfrm>
            <a:off x="685800" y="861004"/>
            <a:ext cx="8001000" cy="526472"/>
          </a:xfrm>
        </p:spPr>
        <p:txBody>
          <a:bodyPr anchor="ctr"/>
          <a:lstStyle/>
          <a:p>
            <a:r>
              <a:rPr lang="fr-CA" dirty="0" smtClean="0"/>
              <a:t>Présentation des Comités (suite)</a:t>
            </a:r>
            <a:endParaRPr lang="fr-FR" dirty="0"/>
          </a:p>
        </p:txBody>
      </p:sp>
      <p:pic>
        <p:nvPicPr>
          <p:cNvPr id="7" name="Picture 4" descr="C:\Users\client\AppData\Local\Microsoft\Windows\Temporary Internet Files\Content.IE5\NQL1DM7A\MM900282747[1].gif"/>
          <p:cNvPicPr>
            <a:picLocks noChangeAspect="1" noChangeArrowheads="1" noCrop="1"/>
          </p:cNvPicPr>
          <p:nvPr/>
        </p:nvPicPr>
        <p:blipFill>
          <a:blip r:embed="rId8" cstate="print"/>
          <a:srcRect/>
          <a:stretch>
            <a:fillRect/>
          </a:stretch>
        </p:blipFill>
        <p:spPr bwMode="auto">
          <a:xfrm>
            <a:off x="7108177" y="1210913"/>
            <a:ext cx="1219200" cy="934228"/>
          </a:xfrm>
          <a:prstGeom prst="rect">
            <a:avLst/>
          </a:prstGeom>
          <a:noFill/>
        </p:spPr>
      </p:pic>
    </p:spTree>
    <p:extLst>
      <p:ext uri="{BB962C8B-B14F-4D97-AF65-F5344CB8AC3E}">
        <p14:creationId xmlns:p14="http://schemas.microsoft.com/office/powerpoint/2010/main" val="2359964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860612"/>
            <a:ext cx="8001000" cy="717176"/>
          </a:xfrm>
        </p:spPr>
        <p:txBody>
          <a:bodyPr/>
          <a:lstStyle/>
          <a:p>
            <a:pPr algn="ctr"/>
            <a:r>
              <a:rPr lang="fr-CA" dirty="0" smtClean="0"/>
              <a:t>Un droit ce n’est pas ceci…</a:t>
            </a:r>
            <a:endParaRPr lang="fr-CA" dirty="0"/>
          </a:p>
        </p:txBody>
      </p:sp>
      <p:sp>
        <p:nvSpPr>
          <p:cNvPr id="3" name="Espace réservé du texte 2"/>
          <p:cNvSpPr>
            <a:spLocks noGrp="1"/>
          </p:cNvSpPr>
          <p:nvPr>
            <p:ph type="body" sz="quarter" idx="11"/>
          </p:nvPr>
        </p:nvSpPr>
        <p:spPr>
          <a:xfrm>
            <a:off x="685800" y="1775012"/>
            <a:ext cx="8001000" cy="4794284"/>
          </a:xfrm>
        </p:spPr>
        <p:txBody>
          <a:bodyPr/>
          <a:lstStyle/>
          <a:p>
            <a:endParaRPr lang="fr-CA" dirty="0"/>
          </a:p>
        </p:txBody>
      </p:sp>
      <p:pic>
        <p:nvPicPr>
          <p:cNvPr id="4" name="irc_mi" descr="http://toutlemondedevraitenparler.files.wordpress.com/2009/05/car-les-clowns-de-marguerite.jpg?w=500"/>
          <p:cNvPicPr>
            <a:picLocks noGrp="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230756" y="2264485"/>
            <a:ext cx="6911088" cy="3940844"/>
          </a:xfrm>
          <a:prstGeom prst="rect">
            <a:avLst/>
          </a:prstGeom>
        </p:spPr>
      </p:pic>
    </p:spTree>
    <p:extLst>
      <p:ext uri="{BB962C8B-B14F-4D97-AF65-F5344CB8AC3E}">
        <p14:creationId xmlns:p14="http://schemas.microsoft.com/office/powerpoint/2010/main" val="285694802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753036"/>
            <a:ext cx="8001000" cy="932330"/>
          </a:xfrm>
        </p:spPr>
        <p:txBody>
          <a:bodyPr/>
          <a:lstStyle/>
          <a:p>
            <a:r>
              <a:rPr lang="fr-CA" dirty="0">
                <a:solidFill>
                  <a:srgbClr val="0070C0"/>
                </a:solidFill>
              </a:rPr>
              <a:t>Les doits défendus par les comités (</a:t>
            </a:r>
            <a:r>
              <a:rPr lang="fr-CA" dirty="0"/>
              <a:t>LSSSS</a:t>
            </a:r>
            <a:r>
              <a:rPr lang="fr-CA" dirty="0">
                <a:solidFill>
                  <a:srgbClr val="0070C0"/>
                </a:solidFill>
              </a:rPr>
              <a:t>)</a:t>
            </a:r>
            <a:endParaRPr lang="fr-CA" dirty="0"/>
          </a:p>
        </p:txBody>
      </p:sp>
      <p:sp>
        <p:nvSpPr>
          <p:cNvPr id="3" name="Espace réservé du texte 2"/>
          <p:cNvSpPr>
            <a:spLocks noGrp="1"/>
          </p:cNvSpPr>
          <p:nvPr>
            <p:ph type="body" sz="quarter" idx="11"/>
          </p:nvPr>
        </p:nvSpPr>
        <p:spPr>
          <a:xfrm>
            <a:off x="685800" y="1685365"/>
            <a:ext cx="8001000" cy="4858869"/>
          </a:xfrm>
        </p:spPr>
        <p:txBody>
          <a:bodyPr/>
          <a:lstStyle/>
          <a:p>
            <a:pPr marL="457200" lvl="0" indent="-457200">
              <a:buFont typeface="+mj-lt"/>
              <a:buAutoNum type="arabicPeriod"/>
            </a:pPr>
            <a:r>
              <a:rPr lang="fr-CA" sz="2400" dirty="0"/>
              <a:t>Droit à l’information </a:t>
            </a:r>
          </a:p>
          <a:p>
            <a:pPr marL="457200" lvl="0" indent="-457200">
              <a:buFont typeface="+mj-lt"/>
              <a:buAutoNum type="arabicPeriod"/>
            </a:pPr>
            <a:r>
              <a:rPr lang="fr-CA" sz="2400" dirty="0"/>
              <a:t>Droit aux services </a:t>
            </a:r>
          </a:p>
          <a:p>
            <a:pPr marL="457200" lvl="0" indent="-457200">
              <a:buFont typeface="+mj-lt"/>
              <a:buAutoNum type="arabicPeriod"/>
            </a:pPr>
            <a:r>
              <a:rPr lang="fr-CA" sz="2400" dirty="0"/>
              <a:t>Droit de choisir son professionnel ou son établissement </a:t>
            </a:r>
          </a:p>
          <a:p>
            <a:pPr marL="457200" lvl="0" indent="-457200">
              <a:buFont typeface="+mj-lt"/>
              <a:buAutoNum type="arabicPeriod"/>
            </a:pPr>
            <a:r>
              <a:rPr lang="fr-CA" sz="2400" dirty="0"/>
              <a:t>Droit de recevoir les soins que requiert son état</a:t>
            </a:r>
          </a:p>
          <a:p>
            <a:pPr marL="457200" lvl="0" indent="-457200">
              <a:buFont typeface="+mj-lt"/>
              <a:buAutoNum type="arabicPeriod"/>
            </a:pPr>
            <a:r>
              <a:rPr lang="fr-CA" sz="2400" dirty="0"/>
              <a:t>Droit de consentir à des soins ou de les refuser </a:t>
            </a:r>
          </a:p>
          <a:p>
            <a:pPr marL="457200" lvl="0" indent="-457200">
              <a:buFont typeface="+mj-lt"/>
              <a:buAutoNum type="arabicPeriod"/>
            </a:pPr>
            <a:r>
              <a:rPr lang="fr-CA" sz="2400" dirty="0"/>
              <a:t>Droit de participer aux décisions </a:t>
            </a:r>
          </a:p>
          <a:p>
            <a:pPr marL="457200" lvl="0" indent="-457200">
              <a:buFont typeface="+mj-lt"/>
              <a:buAutoNum type="arabicPeriod"/>
            </a:pPr>
            <a:r>
              <a:rPr lang="fr-CA" sz="2400" dirty="0"/>
              <a:t>Droit d’être accompagné, assisté et d’être représenté</a:t>
            </a:r>
          </a:p>
          <a:p>
            <a:pPr marL="457200" lvl="0" indent="-457200">
              <a:buFont typeface="+mj-lt"/>
              <a:buAutoNum type="arabicPeriod"/>
            </a:pPr>
            <a:r>
              <a:rPr lang="fr-CA" sz="2400" dirty="0"/>
              <a:t>Droit à l’hébergement</a:t>
            </a:r>
          </a:p>
          <a:p>
            <a:pPr marL="457200" lvl="0" indent="-457200">
              <a:buFont typeface="+mj-lt"/>
              <a:buAutoNum type="arabicPeriod"/>
            </a:pPr>
            <a:r>
              <a:rPr lang="fr-CA" sz="2400" dirty="0"/>
              <a:t>Droit de recevoir des services en langue anglaise </a:t>
            </a:r>
          </a:p>
          <a:p>
            <a:pPr marL="457200" lvl="0" indent="-457200">
              <a:buFont typeface="+mj-lt"/>
              <a:buAutoNum type="arabicPeriod"/>
            </a:pPr>
            <a:r>
              <a:rPr lang="fr-CA" sz="2400" dirty="0"/>
              <a:t>Droit d’accès à son dossier </a:t>
            </a:r>
          </a:p>
          <a:p>
            <a:pPr marL="457200" lvl="0" indent="-457200">
              <a:buFont typeface="+mj-lt"/>
              <a:buAutoNum type="arabicPeriod"/>
            </a:pPr>
            <a:r>
              <a:rPr lang="fr-CA" sz="2400" dirty="0"/>
              <a:t>Droit à la confidentialité de son dossier d’usager </a:t>
            </a:r>
          </a:p>
          <a:p>
            <a:pPr marL="457200" lvl="0" indent="-457200">
              <a:buFont typeface="+mj-lt"/>
              <a:buAutoNum type="arabicPeriod"/>
            </a:pPr>
            <a:r>
              <a:rPr lang="fr-CA" sz="2400" dirty="0"/>
              <a:t>Droit de porter plainte</a:t>
            </a:r>
            <a:r>
              <a:rPr lang="en-CA" sz="2400" dirty="0">
                <a:solidFill>
                  <a:srgbClr val="1D4979"/>
                </a:solidFill>
              </a:rPr>
              <a:t>                                                                                                  </a:t>
            </a:r>
            <a:endParaRPr lang="fr-CA" sz="2400" dirty="0">
              <a:solidFill>
                <a:srgbClr val="1D4979"/>
              </a:solidFill>
            </a:endParaRPr>
          </a:p>
          <a:p>
            <a:endParaRPr lang="fr-CA" sz="2400" dirty="0"/>
          </a:p>
        </p:txBody>
      </p:sp>
    </p:spTree>
    <p:extLst>
      <p:ext uri="{BB962C8B-B14F-4D97-AF65-F5344CB8AC3E}">
        <p14:creationId xmlns:p14="http://schemas.microsoft.com/office/powerpoint/2010/main" val="3756820486"/>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1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9"/>
</p:tagLst>
</file>

<file path=ppt/tags/tag31.xml><?xml version="1.0" encoding="utf-8"?>
<p:tagLst xmlns:a="http://schemas.openxmlformats.org/drawingml/2006/main" xmlns:r="http://schemas.openxmlformats.org/officeDocument/2006/relationships" xmlns:p="http://schemas.openxmlformats.org/presentationml/2006/main">
  <p:tag name="NUM" val="20"/>
</p:tagLst>
</file>

<file path=ppt/tags/tag32.xml><?xml version="1.0" encoding="utf-8"?>
<p:tagLst xmlns:a="http://schemas.openxmlformats.org/drawingml/2006/main" xmlns:r="http://schemas.openxmlformats.org/officeDocument/2006/relationships" xmlns:p="http://schemas.openxmlformats.org/presentationml/2006/main">
  <p:tag name="NUM" val="21"/>
</p:tagLst>
</file>

<file path=ppt/tags/tag33.xml><?xml version="1.0" encoding="utf-8"?>
<p:tagLst xmlns:a="http://schemas.openxmlformats.org/drawingml/2006/main" xmlns:r="http://schemas.openxmlformats.org/officeDocument/2006/relationships" xmlns:p="http://schemas.openxmlformats.org/presentationml/2006/main">
  <p:tag name="NUM" val="22"/>
</p:tagLst>
</file>

<file path=ppt/tags/tag34.xml><?xml version="1.0" encoding="utf-8"?>
<p:tagLst xmlns:a="http://schemas.openxmlformats.org/drawingml/2006/main" xmlns:r="http://schemas.openxmlformats.org/officeDocument/2006/relationships" xmlns:p="http://schemas.openxmlformats.org/presentationml/2006/main">
  <p:tag name="NUM" val="2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RPCU">
  <a:themeElements>
    <a:clrScheme name="Couleurs RPCU Congrès 2016">
      <a:dk1>
        <a:srgbClr val="000000"/>
      </a:dk1>
      <a:lt1>
        <a:srgbClr val="FFFFFF"/>
      </a:lt1>
      <a:dk2>
        <a:srgbClr val="000000"/>
      </a:dk2>
      <a:lt2>
        <a:srgbClr val="FFFFFF"/>
      </a:lt2>
      <a:accent1>
        <a:srgbClr val="EA502C"/>
      </a:accent1>
      <a:accent2>
        <a:srgbClr val="058CCC"/>
      </a:accent2>
      <a:accent3>
        <a:srgbClr val="A7A7AB"/>
      </a:accent3>
      <a:accent4>
        <a:srgbClr val="000000"/>
      </a:accent4>
      <a:accent5>
        <a:srgbClr val="000000"/>
      </a:accent5>
      <a:accent6>
        <a:srgbClr val="000000"/>
      </a:accent6>
      <a:hlink>
        <a:srgbClr val="058CCC"/>
      </a:hlink>
      <a:folHlink>
        <a:srgbClr val="17AEF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nSpc>
            <a:spcPct val="90000"/>
          </a:lnSpc>
          <a:defRPr sz="3600" dirty="0">
            <a:latin typeface="Franklin Gothic Demi Cond" panose="020B0706030402020204" pitchFamily="34" charset="0"/>
          </a:defRPr>
        </a:defPPr>
      </a:lstStyle>
    </a:txDef>
  </a:objectDefaults>
  <a:extraClrSchemeLst/>
  <a:extLst>
    <a:ext uri="{05A4C25C-085E-4340-85A3-A5531E510DB2}">
      <thm15:themeFamily xmlns:thm15="http://schemas.microsoft.com/office/thememl/2012/main" name="modele_congres_rpcu_atelier_2016.potx" id="{7F7C2274-1526-403E-8840-95DE2BFE8281}" vid="{1C603089-47B5-4C62-A8E1-4A37D5282F6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modele_congres_rpcu_atelier_2016</Template>
  <TotalTime>2138</TotalTime>
  <Words>1538</Words>
  <Application>Microsoft Office PowerPoint</Application>
  <PresentationFormat>Affichage à l'écran (4:3)</PresentationFormat>
  <Paragraphs>397</Paragraphs>
  <Slides>26</Slides>
  <Notes>11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Titres des diapositives</vt:lpstr>
      </vt:variant>
      <vt:variant>
        <vt:i4>26</vt:i4>
      </vt:variant>
      <vt:variant>
        <vt:lpstr>Diaporamas personnalisés</vt:lpstr>
      </vt:variant>
      <vt:variant>
        <vt:i4>7</vt:i4>
      </vt:variant>
    </vt:vector>
  </HeadingPairs>
  <TitlesOfParts>
    <vt:vector size="40" baseType="lpstr">
      <vt:lpstr>&amp;quot</vt:lpstr>
      <vt:lpstr>Arial</vt:lpstr>
      <vt:lpstr>Calibri</vt:lpstr>
      <vt:lpstr>Franklin Gothic Demi Cond</vt:lpstr>
      <vt:lpstr>Webdings</vt:lpstr>
      <vt:lpstr>Wingdings</vt:lpstr>
      <vt:lpstr>Thème RPCU</vt:lpstr>
      <vt:lpstr>       POUR LE MIEUX-ÊTRE  DES AINÉS   Le comité de résidents, un partenaire privilégié</vt:lpstr>
      <vt:lpstr> Le RPCU, qui sommes-nous ?</vt:lpstr>
      <vt:lpstr>Objectifs de l’atelier</vt:lpstr>
      <vt:lpstr>Fondements légaux des Comités et responsabilités envers les usagers</vt:lpstr>
      <vt:lpstr> </vt:lpstr>
      <vt:lpstr>Présentation des Comités </vt:lpstr>
      <vt:lpstr>Présentation des Comités (suite)</vt:lpstr>
      <vt:lpstr>Un droit ce n’est pas ceci…</vt:lpstr>
      <vt:lpstr>Les doits défendus par les comités (LSSSS)</vt:lpstr>
      <vt:lpstr>Les principes directeurs</vt:lpstr>
      <vt:lpstr>Principes directeurs (suite)</vt:lpstr>
      <vt:lpstr>Les fonctions légales des Comités (1/3)</vt:lpstr>
      <vt:lpstr>Les fonctions légales des Comités (2/3)</vt:lpstr>
      <vt:lpstr>Les fonctions légales des Comités (3/3)</vt:lpstr>
      <vt:lpstr>Travailler avec les partenaires</vt:lpstr>
      <vt:lpstr>Travailler avec les partenaires  (1/6)</vt:lpstr>
      <vt:lpstr>Travailler avec les partenaires  (2/6) </vt:lpstr>
      <vt:lpstr>Travailler avec les partenaires  (3/6)</vt:lpstr>
      <vt:lpstr>Travailler avec les partenaires  (4/6)</vt:lpstr>
      <vt:lpstr>Travailler avec les partenaires  (5/6) </vt:lpstr>
      <vt:lpstr>Travailler avec les partenaires  (6/6)  L’accès aux services est important</vt:lpstr>
      <vt:lpstr>Exemple - PRIX D’EXCELLENCE RSSS </vt:lpstr>
      <vt:lpstr>PRIX D’EXCELLENCE RSSS (suite)</vt:lpstr>
      <vt:lpstr>Le visionnement de la vidéo</vt:lpstr>
      <vt:lpstr>Merci de votre attention!  QUESTIONS ??</vt:lpstr>
      <vt:lpstr>Présentation PowerPoint</vt:lpstr>
      <vt:lpstr>Dépenses admissibles</vt:lpstr>
      <vt:lpstr>PIV</vt:lpstr>
      <vt:lpstr>Personne-ressource</vt:lpstr>
      <vt:lpstr>Autonomie fonctionnelle</vt:lpstr>
      <vt:lpstr>Conclusion</vt:lpstr>
      <vt:lpstr>Gestion de budg et redd.</vt:lpstr>
      <vt:lpstr>Enjeux prioritaires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Communication</dc:creator>
  <cp:lastModifiedBy>Claude Ménard</cp:lastModifiedBy>
  <cp:revision>204</cp:revision>
  <cp:lastPrinted>2018-11-16T13:51:59Z</cp:lastPrinted>
  <dcterms:created xsi:type="dcterms:W3CDTF">2016-10-04T15:40:14Z</dcterms:created>
  <dcterms:modified xsi:type="dcterms:W3CDTF">2019-04-11T16:53:52Z</dcterms:modified>
</cp:coreProperties>
</file>