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29" r:id="rId3"/>
    <p:sldId id="274" r:id="rId4"/>
    <p:sldId id="258" r:id="rId5"/>
    <p:sldId id="261" r:id="rId6"/>
    <p:sldId id="276" r:id="rId7"/>
    <p:sldId id="275" r:id="rId8"/>
    <p:sldId id="277" r:id="rId9"/>
    <p:sldId id="278" r:id="rId10"/>
    <p:sldId id="279" r:id="rId11"/>
    <p:sldId id="280" r:id="rId12"/>
    <p:sldId id="282" r:id="rId13"/>
    <p:sldId id="271" r:id="rId14"/>
    <p:sldId id="283" r:id="rId15"/>
    <p:sldId id="281" r:id="rId16"/>
    <p:sldId id="284" r:id="rId17"/>
    <p:sldId id="285" r:id="rId18"/>
    <p:sldId id="286" r:id="rId19"/>
    <p:sldId id="287" r:id="rId20"/>
    <p:sldId id="288" r:id="rId21"/>
    <p:sldId id="266" r:id="rId22"/>
    <p:sldId id="289" r:id="rId23"/>
    <p:sldId id="290" r:id="rId24"/>
    <p:sldId id="291" r:id="rId25"/>
    <p:sldId id="292" r:id="rId26"/>
    <p:sldId id="293" r:id="rId27"/>
    <p:sldId id="323" r:id="rId28"/>
    <p:sldId id="297" r:id="rId29"/>
    <p:sldId id="324" r:id="rId30"/>
    <p:sldId id="325" r:id="rId31"/>
    <p:sldId id="326" r:id="rId32"/>
    <p:sldId id="294" r:id="rId33"/>
    <p:sldId id="295" r:id="rId34"/>
    <p:sldId id="296" r:id="rId35"/>
    <p:sldId id="327" r:id="rId36"/>
    <p:sldId id="32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74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0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8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6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4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6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9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3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3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1.jp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2.png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6" Type="http://schemas.openxmlformats.org/officeDocument/2006/relationships/image" Target="../media/image1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14.png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2.jpe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image" Target="../media/image9.jpeg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18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17.jpeg"/><Relationship Id="rId2" Type="http://schemas.openxmlformats.org/officeDocument/2006/relationships/tags" Target="../tags/tag85.xml"/><Relationship Id="rId16" Type="http://schemas.openxmlformats.org/officeDocument/2006/relationships/image" Target="../media/image16.jpe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image" Target="../media/image3.jpg"/><Relationship Id="rId10" Type="http://schemas.openxmlformats.org/officeDocument/2006/relationships/tags" Target="../tags/tag93.xml"/><Relationship Id="rId19" Type="http://schemas.openxmlformats.org/officeDocument/2006/relationships/image" Target="../media/image19.jpe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slideLayout" Target="../slideLayouts/slideLayout1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27.xml"/><Relationship Id="rId7" Type="http://schemas.openxmlformats.org/officeDocument/2006/relationships/image" Target="../media/image2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3.jp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2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3.jp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2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25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3.jpg"/><Relationship Id="rId2" Type="http://schemas.openxmlformats.org/officeDocument/2006/relationships/tags" Target="../tags/tag155.xml"/><Relationship Id="rId16" Type="http://schemas.openxmlformats.org/officeDocument/2006/relationships/image" Target="../media/image2.jpe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8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jpeg"/><Relationship Id="rId5" Type="http://schemas.openxmlformats.org/officeDocument/2006/relationships/tags" Target="../tags/tag10.xml"/><Relationship Id="rId10" Type="http://schemas.openxmlformats.org/officeDocument/2006/relationships/image" Target="../media/image5.jpe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10.jp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3.jpg"/><Relationship Id="rId2" Type="http://schemas.openxmlformats.org/officeDocument/2006/relationships/tags" Target="../tags/tag22.xml"/><Relationship Id="rId16" Type="http://schemas.openxmlformats.org/officeDocument/2006/relationships/image" Target="../media/image2.jpe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E580F-7F18-4BAF-8A92-D32B38A2412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Simulation: Modèle de collaboration interdisciplinaire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3CAA0F-F06B-4794-8172-6D8BAAE176B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Luc Grenier, </a:t>
            </a:r>
            <a:r>
              <a:rPr lang="fr-CA" sz="1400" dirty="0"/>
              <a:t>coordonnateur du Centre virtuel d’immersion clinique du Cégep de Shawinigan</a:t>
            </a:r>
          </a:p>
          <a:p>
            <a:r>
              <a:rPr lang="fr-CA" sz="1400" dirty="0"/>
              <a:t>Colloque Éducation/Formation en santé et services sociaux 2019</a:t>
            </a:r>
          </a:p>
        </p:txBody>
      </p:sp>
    </p:spTree>
    <p:extLst>
      <p:ext uri="{BB962C8B-B14F-4D97-AF65-F5344CB8AC3E}">
        <p14:creationId xmlns:p14="http://schemas.microsoft.com/office/powerpoint/2010/main" val="3193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15425-0E58-465A-980D-1FB86B329E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9357A-8DA3-48D0-AA88-F6EBD8417CB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B8984B4C-1116-494B-8422-69426A07756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741020" cy="5579706"/>
          </a:xfrm>
        </p:spPr>
      </p:pic>
    </p:spTree>
    <p:extLst>
      <p:ext uri="{BB962C8B-B14F-4D97-AF65-F5344CB8AC3E}">
        <p14:creationId xmlns:p14="http://schemas.microsoft.com/office/powerpoint/2010/main" val="353342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793D5-DB6B-409A-A4B4-67FAD5EC8C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0"/>
            <a:ext cx="10394707" cy="1386281"/>
          </a:xfrm>
        </p:spPr>
        <p:txBody>
          <a:bodyPr/>
          <a:lstStyle/>
          <a:p>
            <a:r>
              <a:rPr lang="fr-CA" dirty="0"/>
              <a:t>Fondement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C92B7D-BB23-4418-9D89-55B16F58880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2340528"/>
            <a:ext cx="10394707" cy="30413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Responsabilité de la qualité de l’enseignement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Évolution du rôle et responsabilité de l’infirmière et infirmière auxiliaire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Répondre aux besoins du marché du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Commentaires des étudiants maintenant sur le marché du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Examen de l’OIIQ et OIIAQ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Instaurer le projet triade de soins au CIUSSSMCQ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714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E88D3-505E-4A85-A3EB-DAD94E51F4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4707" cy="3156357"/>
          </a:xfrm>
        </p:spPr>
        <p:txBody>
          <a:bodyPr>
            <a:normAutofit/>
          </a:bodyPr>
          <a:lstStyle/>
          <a:p>
            <a:r>
              <a:rPr lang="fr-CA" dirty="0"/>
              <a:t>Quizz               </a:t>
            </a:r>
            <a:br>
              <a:rPr lang="fr-CA" dirty="0"/>
            </a:br>
            <a:r>
              <a:rPr lang="fr-CA" dirty="0"/>
              <a:t>Ateliers</a:t>
            </a:r>
            <a:br>
              <a:rPr lang="fr-CA" dirty="0"/>
            </a:br>
            <a:r>
              <a:rPr lang="fr-CA" dirty="0"/>
              <a:t>simulation</a:t>
            </a:r>
            <a:br>
              <a:rPr lang="fr-CA" dirty="0"/>
            </a:br>
            <a:r>
              <a:rPr lang="fr-CA" dirty="0" err="1"/>
              <a:t>débreffage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C3A290-2E18-403B-8F78-234F1F2E271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277FFFA-734A-4FD1-A0A0-DADCB9AD1D61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2808312" cy="1945380"/>
          </a:xfr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A66E06E8-4CDA-457E-A877-63E8ECE0D18F}"/>
              </a:ext>
            </a:extLst>
          </p:cNvPr>
          <p:cNvPicPr>
            <a:picLocks noGrp="1" noChangeAspect="1"/>
          </p:cNvPicPr>
          <p:nvPr>
            <p:ph sz="quarter" idx="4"/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19347"/>
            <a:ext cx="4041775" cy="2273498"/>
          </a:xfrm>
          <a:ln w="76200">
            <a:solidFill>
              <a:schemeClr val="accent5"/>
            </a:solidFill>
          </a:ln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65D4518B-24FE-4D41-8360-6BD47A60146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3742267"/>
            <a:ext cx="4160940" cy="267058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A72485E9-5E3C-42D2-B59B-2D6A67C9CDDE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0" y="308106"/>
            <a:ext cx="2808312" cy="1945380"/>
          </a:xfrm>
        </p:spPr>
      </p:pic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A79C548E-857A-4FCE-AF54-71708C1A810A}"/>
              </a:ext>
            </a:extLst>
          </p:cNvPr>
          <p:cNvPicPr>
            <a:picLocks noGrp="1" noChangeAspect="1"/>
          </p:cNvPicPr>
          <p:nvPr>
            <p:ph sz="quarter" idx="4"/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30" y="1392571"/>
            <a:ext cx="5278769" cy="3481769"/>
          </a:xfrm>
          <a:ln w="76200">
            <a:solidFill>
              <a:schemeClr val="bg1"/>
            </a:solidFill>
          </a:ln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8B3B4595-B86C-4650-94F7-368D1D43348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36" y="470812"/>
            <a:ext cx="2808312" cy="1945380"/>
          </a:xfrm>
          <a:prstGeom prst="rect">
            <a:avLst/>
          </a:prstGeom>
        </p:spPr>
      </p:pic>
      <p:pic>
        <p:nvPicPr>
          <p:cNvPr id="12" name="Espace réservé du contenu 5">
            <a:extLst>
              <a:ext uri="{FF2B5EF4-FFF2-40B4-BE49-F238E27FC236}">
                <a16:creationId xmlns:a16="http://schemas.microsoft.com/office/drawing/2014/main" id="{D3D0AA47-BD54-405D-9E3F-75D114AF3C3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4" y="2416192"/>
            <a:ext cx="4292588" cy="291474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038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161" y="3825045"/>
            <a:ext cx="2572735" cy="12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329064" y="211939"/>
            <a:ext cx="1202432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Chef d’unité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329064" y="1437330"/>
            <a:ext cx="1202432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ASI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423592" y="2705472"/>
            <a:ext cx="1440160" cy="4606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Infirmière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2422835" y="3573016"/>
            <a:ext cx="140612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Infirmière auxiliaire</a:t>
            </a: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2423592" y="4534272"/>
            <a:ext cx="1405369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PAB</a:t>
            </a: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8112225" y="2705472"/>
            <a:ext cx="1415533" cy="4606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Infirmière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112225" y="3573016"/>
            <a:ext cx="1415533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Infirmière auxiliaire</a:t>
            </a: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8112225" y="4534272"/>
            <a:ext cx="1415533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PAB</a:t>
            </a:r>
          </a:p>
        </p:txBody>
      </p:sp>
      <p:sp>
        <p:nvSpPr>
          <p:cNvPr id="12" name="Ellipse 11"/>
          <p:cNvSpPr/>
          <p:nvPr>
            <p:custDataLst>
              <p:tags r:id="rId11"/>
            </p:custDataLst>
          </p:nvPr>
        </p:nvSpPr>
        <p:spPr>
          <a:xfrm>
            <a:off x="4850160" y="2708920"/>
            <a:ext cx="216024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Médecin</a:t>
            </a:r>
          </a:p>
        </p:txBody>
      </p:sp>
      <p:sp>
        <p:nvSpPr>
          <p:cNvPr id="13" name="Ellipse 12"/>
          <p:cNvSpPr/>
          <p:nvPr>
            <p:custDataLst>
              <p:tags r:id="rId12"/>
            </p:custDataLst>
          </p:nvPr>
        </p:nvSpPr>
        <p:spPr>
          <a:xfrm>
            <a:off x="4094076" y="5252000"/>
            <a:ext cx="1512168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Famille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5252001"/>
            <a:ext cx="1920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1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7934E-41E1-4888-88FD-B7FDFA141EB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4707" cy="1193333"/>
          </a:xfrm>
        </p:spPr>
        <p:txBody>
          <a:bodyPr>
            <a:normAutofit fontScale="90000"/>
          </a:bodyPr>
          <a:lstStyle/>
          <a:p>
            <a:r>
              <a:rPr lang="fr-CA" dirty="0"/>
              <a:t>Simulation</a:t>
            </a:r>
            <a:br>
              <a:rPr lang="fr-CA" dirty="0"/>
            </a:br>
            <a:br>
              <a:rPr lang="fr-CA" dirty="0"/>
            </a:br>
            <a:r>
              <a:rPr lang="fr-CA" sz="2700" dirty="0"/>
              <a:t>Cas cliniques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9CDDD-5860-4C5A-9DAE-EF2784DD2CE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1879134"/>
            <a:ext cx="10394707" cy="3502747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1113-1 : </a:t>
            </a:r>
            <a:r>
              <a:rPr lang="fr-CA" dirty="0" err="1"/>
              <a:t>Multipathologie</a:t>
            </a:r>
            <a:r>
              <a:rPr lang="fr-CA" dirty="0"/>
              <a:t> et FA</a:t>
            </a:r>
          </a:p>
          <a:p>
            <a:r>
              <a:rPr lang="fr-CA" dirty="0"/>
              <a:t>1113-2 : </a:t>
            </a:r>
            <a:r>
              <a:rPr lang="fr-CA" dirty="0" err="1"/>
              <a:t>Hémithiroidectomie</a:t>
            </a:r>
            <a:r>
              <a:rPr lang="fr-CA" dirty="0"/>
              <a:t> (retour post-op) </a:t>
            </a:r>
          </a:p>
          <a:p>
            <a:r>
              <a:rPr lang="fr-CA" dirty="0"/>
              <a:t>1113-3 : Prothèse genoux (départ) admission OAP</a:t>
            </a:r>
          </a:p>
          <a:p>
            <a:r>
              <a:rPr lang="fr-CA" dirty="0"/>
              <a:t>1113-4 : Phase terminale avec famille </a:t>
            </a:r>
          </a:p>
          <a:p>
            <a:r>
              <a:rPr lang="fr-CA" dirty="0"/>
              <a:t>1113-5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Emphysème avec résultat SARM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Désinfection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Infarctus (admission)</a:t>
            </a:r>
          </a:p>
          <a:p>
            <a:r>
              <a:rPr lang="fr-CA" dirty="0"/>
              <a:t>1113-C: Chambre isolation (transfère)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917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4FFEF-2F3D-4274-8F7E-8B5CA4AFAAC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4707" cy="1042332"/>
          </a:xfrm>
        </p:spPr>
        <p:txBody>
          <a:bodyPr>
            <a:normAutofit fontScale="90000"/>
          </a:bodyPr>
          <a:lstStyle/>
          <a:p>
            <a:r>
              <a:rPr lang="fr-CA" dirty="0"/>
              <a:t>Constats de la responsabilité infirmière et infirmière auxiliaire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573E1E-9531-48A0-A631-40D53C37C13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1652631"/>
            <a:ext cx="10394707" cy="372925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Développe le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Augmente les connaissance du rôle de chacun pour mieux déléguer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Moyen de transférer les connaissances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Meilleure priorité de soins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Meilleure autonomie professionnelle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Développe une meilleure estime professionnelle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Meilleure collaboration </a:t>
            </a:r>
            <a:r>
              <a:rPr lang="fr-CA" dirty="0" err="1"/>
              <a:t>intradisciplinaire</a:t>
            </a: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Apprend à respecter en comprenant mieux les limites du rôles et des activités réserver</a:t>
            </a:r>
          </a:p>
        </p:txBody>
      </p:sp>
    </p:spTree>
    <p:extLst>
      <p:ext uri="{BB962C8B-B14F-4D97-AF65-F5344CB8AC3E}">
        <p14:creationId xmlns:p14="http://schemas.microsoft.com/office/powerpoint/2010/main" val="305045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ce réservé du contenu 16">
            <a:extLst>
              <a:ext uri="{FF2B5EF4-FFF2-40B4-BE49-F238E27FC236}">
                <a16:creationId xmlns:a16="http://schemas.microsoft.com/office/drawing/2014/main" id="{63CD9348-FACE-46BC-B062-E3DD7D0B448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7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01615D-73A7-43E0-AEF9-D90392731124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>
                <a:solidFill>
                  <a:schemeClr val="bg1"/>
                </a:solidFill>
              </a:rPr>
              <a:t>Simulation majeure mai 2019</a:t>
            </a:r>
          </a:p>
        </p:txBody>
      </p:sp>
      <p:sp>
        <p:nvSpPr>
          <p:cNvPr id="24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AD67DD-AE4C-415F-8118-26F423E6270A}"/>
              </a:ext>
            </a:extLst>
          </p:cNvPr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3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7434C-734B-40EB-A7EC-02B2045B3B4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4707" cy="1301620"/>
          </a:xfrm>
        </p:spPr>
        <p:txBody>
          <a:bodyPr/>
          <a:lstStyle/>
          <a:p>
            <a:r>
              <a:rPr lang="fr-CA" dirty="0"/>
              <a:t>Programmes impliqués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3B7409-A398-4230-BC41-13017685243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1987421"/>
            <a:ext cx="10394707" cy="3394460"/>
          </a:xfrm>
        </p:spPr>
        <p:txBody>
          <a:bodyPr/>
          <a:lstStyle/>
          <a:p>
            <a:r>
              <a:rPr lang="fr-CA" dirty="0"/>
              <a:t>Soins infirmiers (52)</a:t>
            </a:r>
          </a:p>
          <a:p>
            <a:r>
              <a:rPr lang="fr-CA" dirty="0"/>
              <a:t>Soins préhospitaliers d’urgence (21)</a:t>
            </a:r>
          </a:p>
          <a:p>
            <a:r>
              <a:rPr lang="fr-CA" dirty="0"/>
              <a:t>Technique d’analyse biomédicale (10)</a:t>
            </a:r>
          </a:p>
          <a:p>
            <a:r>
              <a:rPr lang="fr-CA" dirty="0"/>
              <a:t>Art, lettre et communication, volet journalistique (10)</a:t>
            </a:r>
          </a:p>
          <a:p>
            <a:r>
              <a:rPr lang="fr-CA" dirty="0"/>
              <a:t>Agents administratifs (1)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955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529FB-71EF-4F8E-A145-C14B453F82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0"/>
            <a:ext cx="10394707" cy="790319"/>
          </a:xfrm>
        </p:spPr>
        <p:txBody>
          <a:bodyPr>
            <a:normAutofit fontScale="90000"/>
          </a:bodyPr>
          <a:lstStyle/>
          <a:p>
            <a:r>
              <a:rPr lang="fr-CA" dirty="0"/>
              <a:t>Partenaires impliqués </a:t>
            </a:r>
            <a:r>
              <a:rPr lang="fr-CA" sz="3200" dirty="0"/>
              <a:t>(étudiants)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FB7EE8-A981-4F06-9469-2E98CE58CAD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1770077"/>
            <a:ext cx="10394707" cy="3611804"/>
          </a:xfrm>
        </p:spPr>
        <p:txBody>
          <a:bodyPr/>
          <a:lstStyle/>
          <a:p>
            <a:r>
              <a:rPr lang="fr-CA" dirty="0"/>
              <a:t>Médecins (2)</a:t>
            </a:r>
          </a:p>
          <a:p>
            <a:r>
              <a:rPr lang="fr-CA" dirty="0"/>
              <a:t>Inhalothérapeutes (12)</a:t>
            </a:r>
          </a:p>
          <a:p>
            <a:r>
              <a:rPr lang="fr-CA" dirty="0"/>
              <a:t>Infirmières auxiliaires (10)</a:t>
            </a:r>
          </a:p>
          <a:p>
            <a:r>
              <a:rPr lang="fr-CA" dirty="0"/>
              <a:t>PAB (6)</a:t>
            </a:r>
          </a:p>
          <a:p>
            <a:r>
              <a:rPr lang="fr-CA" dirty="0"/>
              <a:t>Maquilleurs de scène (44)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805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EB34B-55F2-4C26-A612-F9AB393CA76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7E58D-58AE-42D5-B34D-081080CCAB2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3F23C-9028-493B-9C15-05A25BCC5C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4811" y="1314704"/>
            <a:ext cx="546486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170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étudiants</a:t>
            </a:r>
          </a:p>
        </p:txBody>
      </p:sp>
    </p:spTree>
    <p:extLst>
      <p:ext uri="{BB962C8B-B14F-4D97-AF65-F5344CB8AC3E}">
        <p14:creationId xmlns:p14="http://schemas.microsoft.com/office/powerpoint/2010/main" val="18772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91DBB-7B6D-4109-BADB-D2117B7D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1AC24-9B20-4DD2-9337-17057BCBF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Centre virtuel d’immersion clinique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Simulation en triade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Simulation majeure</a:t>
            </a:r>
          </a:p>
        </p:txBody>
      </p:sp>
    </p:spTree>
    <p:extLst>
      <p:ext uri="{BB962C8B-B14F-4D97-AF65-F5344CB8AC3E}">
        <p14:creationId xmlns:p14="http://schemas.microsoft.com/office/powerpoint/2010/main" val="2523343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7165E7-07D5-44D5-A969-52A68AC77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Freeform 11">
            <a:extLst>
              <a:ext uri="{FF2B5EF4-FFF2-40B4-BE49-F238E27FC236}">
                <a16:creationId xmlns:a16="http://schemas.microsoft.com/office/drawing/2014/main" id="{0B280DBD-2815-4DCB-B024-B643AE81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A5098477-9C54-4B12-B85E-1A2CDD83A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42417C2-466C-418D-B143-F27E00E64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EB20674-E635-4F0A-AC68-F23358C36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2F9E64F1-5B60-4624-9174-F6AAC13B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214F16-7B60-42C2-AC37-F4268B1770D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 rot="21420000">
            <a:off x="513015" y="819894"/>
            <a:ext cx="4478010" cy="1509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000" dirty="0" err="1"/>
              <a:t>Ainsi</a:t>
            </a:r>
            <a:r>
              <a:rPr lang="en-US" sz="7000" dirty="0"/>
              <a:t> que…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1FA04-FA30-4B8E-97D0-E177006D5548}"/>
              </a:ext>
            </a:extLst>
          </p:cNvPr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 rot="21420000">
            <a:off x="612615" y="2700793"/>
            <a:ext cx="4478010" cy="15117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1800" dirty="0" err="1"/>
              <a:t>Policiers</a:t>
            </a:r>
            <a:r>
              <a:rPr lang="en-US" sz="1800" dirty="0"/>
              <a:t> (4)</a:t>
            </a:r>
          </a:p>
          <a:p>
            <a:pPr algn="r">
              <a:lnSpc>
                <a:spcPct val="110000"/>
              </a:lnSpc>
            </a:pPr>
            <a:r>
              <a:rPr lang="en-US" sz="1800" dirty="0"/>
              <a:t>Pompiers (8)</a:t>
            </a:r>
          </a:p>
          <a:p>
            <a:pPr algn="r">
              <a:lnSpc>
                <a:spcPct val="110000"/>
              </a:lnSpc>
            </a:pPr>
            <a:r>
              <a:rPr lang="en-US" sz="1800" dirty="0" err="1"/>
              <a:t>Siucq</a:t>
            </a:r>
            <a:r>
              <a:rPr lang="en-US" sz="1800" dirty="0"/>
              <a:t> (8)</a:t>
            </a:r>
          </a:p>
          <a:p>
            <a:pPr algn="r">
              <a:lnSpc>
                <a:spcPct val="110000"/>
              </a:lnSpc>
            </a:pPr>
            <a:r>
              <a:rPr lang="en-US" sz="1800" dirty="0" err="1"/>
              <a:t>Équipe</a:t>
            </a:r>
            <a:r>
              <a:rPr lang="en-US" sz="1800" dirty="0"/>
              <a:t>  </a:t>
            </a:r>
            <a:r>
              <a:rPr lang="en-US" sz="1800" dirty="0" err="1"/>
              <a:t>AirMédic</a:t>
            </a:r>
            <a:r>
              <a:rPr lang="en-US" sz="1800" dirty="0"/>
              <a:t> (6)</a:t>
            </a:r>
          </a:p>
        </p:txBody>
      </p:sp>
      <p:pic>
        <p:nvPicPr>
          <p:cNvPr id="5" name="Picture 6" descr="C:\Users\Enseignant\Pictures\Simulation majeure\images (3).jpg">
            <a:extLst>
              <a:ext uri="{FF2B5EF4-FFF2-40B4-BE49-F238E27FC236}">
                <a16:creationId xmlns:a16="http://schemas.microsoft.com/office/drawing/2014/main" id="{CC947F36-DADD-4165-B64E-F58D9E5E005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10651" b="-4"/>
          <a:stretch/>
        </p:blipFill>
        <p:spPr bwMode="auto">
          <a:xfrm rot="21420000">
            <a:off x="5576060" y="2377998"/>
            <a:ext cx="2743200" cy="2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nseignant\Pictures\Simulation majeure\images.jpg">
            <a:extLst>
              <a:ext uri="{FF2B5EF4-FFF2-40B4-BE49-F238E27FC236}">
                <a16:creationId xmlns:a16="http://schemas.microsoft.com/office/drawing/2014/main" id="{3EEC0A15-0C05-4927-BF98-156B5AE321DE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r="10580" b="-3"/>
          <a:stretch/>
        </p:blipFill>
        <p:spPr bwMode="auto">
          <a:xfrm rot="21420000">
            <a:off x="8319469" y="-31308"/>
            <a:ext cx="2743200" cy="2145311"/>
          </a:xfrm>
          <a:custGeom>
            <a:avLst/>
            <a:gdLst>
              <a:gd name="connsiteX0" fmla="*/ 473939 w 2743200"/>
              <a:gd name="connsiteY0" fmla="*/ 0 h 2145311"/>
              <a:gd name="connsiteX1" fmla="*/ 2743200 w 2743200"/>
              <a:gd name="connsiteY1" fmla="*/ 118927 h 2145311"/>
              <a:gd name="connsiteX2" fmla="*/ 2743200 w 2743200"/>
              <a:gd name="connsiteY2" fmla="*/ 2145311 h 2145311"/>
              <a:gd name="connsiteX3" fmla="*/ 0 w 2743200"/>
              <a:gd name="connsiteY3" fmla="*/ 2145311 h 2145311"/>
              <a:gd name="connsiteX4" fmla="*/ 0 w 2743200"/>
              <a:gd name="connsiteY4" fmla="*/ 0 h 214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145311">
                <a:moveTo>
                  <a:pt x="473939" y="0"/>
                </a:moveTo>
                <a:lnTo>
                  <a:pt x="2743200" y="118927"/>
                </a:lnTo>
                <a:lnTo>
                  <a:pt x="2743200" y="2145311"/>
                </a:lnTo>
                <a:lnTo>
                  <a:pt x="0" y="214531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Enseignant\Pictures\Simulation majeure\téléchargement (1).jpg">
            <a:extLst>
              <a:ext uri="{FF2B5EF4-FFF2-40B4-BE49-F238E27FC236}">
                <a16:creationId xmlns:a16="http://schemas.microsoft.com/office/drawing/2014/main" id="{673EA64C-E12D-4F69-94D8-62D0FF3A18A1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r="9357"/>
          <a:stretch/>
        </p:blipFill>
        <p:spPr bwMode="auto">
          <a:xfrm rot="21420000">
            <a:off x="5446027" y="125108"/>
            <a:ext cx="2743200" cy="2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C1212072-3037-4AAB-ADBD-77835AD7E52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5" b="-1"/>
          <a:stretch/>
        </p:blipFill>
        <p:spPr>
          <a:xfrm rot="21420000">
            <a:off x="8434940" y="2227643"/>
            <a:ext cx="2743200" cy="21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3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74638"/>
            <a:ext cx="7620000" cy="634082"/>
          </a:xfrm>
        </p:spPr>
        <p:txBody>
          <a:bodyPr>
            <a:normAutofit fontScale="90000"/>
          </a:bodyPr>
          <a:lstStyle/>
          <a:p>
            <a:r>
              <a:rPr lang="fr-CA" sz="2800" dirty="0">
                <a:solidFill>
                  <a:schemeClr val="accent3"/>
                </a:solidFill>
              </a:rPr>
              <a:t>Importance  pédagogique de la simulation majeure</a:t>
            </a:r>
            <a:br>
              <a:rPr lang="fr-CA" sz="2800" dirty="0">
                <a:solidFill>
                  <a:schemeClr val="accent3"/>
                </a:solidFill>
              </a:rPr>
            </a:br>
            <a:r>
              <a:rPr lang="fr-CA" sz="2400" dirty="0"/>
              <a:t>Démystification des rôles et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31178" y="1196752"/>
            <a:ext cx="9974510" cy="437249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4873412" y="2493846"/>
            <a:ext cx="1584176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chemeClr val="accent5">
                    <a:lumMod val="50000"/>
                  </a:schemeClr>
                </a:solidFill>
              </a:rPr>
              <a:t>Infirmière</a:t>
            </a:r>
          </a:p>
        </p:txBody>
      </p:sp>
      <p:sp>
        <p:nvSpPr>
          <p:cNvPr id="5" name="Ellipse 4"/>
          <p:cNvSpPr/>
          <p:nvPr>
            <p:custDataLst>
              <p:tags r:id="rId4"/>
            </p:custDataLst>
          </p:nvPr>
        </p:nvSpPr>
        <p:spPr>
          <a:xfrm>
            <a:off x="2351584" y="1844824"/>
            <a:ext cx="179082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inhalo</a:t>
            </a:r>
          </a:p>
        </p:txBody>
      </p:sp>
      <p:sp>
        <p:nvSpPr>
          <p:cNvPr id="6" name="Ellipse 5"/>
          <p:cNvSpPr/>
          <p:nvPr>
            <p:custDataLst>
              <p:tags r:id="rId5"/>
            </p:custDataLst>
          </p:nvPr>
        </p:nvSpPr>
        <p:spPr>
          <a:xfrm>
            <a:off x="1993510" y="3220679"/>
            <a:ext cx="1778496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accent5">
                    <a:lumMod val="50000"/>
                  </a:schemeClr>
                </a:solidFill>
              </a:rPr>
              <a:t>TAB</a:t>
            </a:r>
          </a:p>
        </p:txBody>
      </p:sp>
      <p:sp>
        <p:nvSpPr>
          <p:cNvPr id="7" name="Ellipse 6"/>
          <p:cNvSpPr/>
          <p:nvPr>
            <p:custDataLst>
              <p:tags r:id="rId6"/>
            </p:custDataLst>
          </p:nvPr>
        </p:nvSpPr>
        <p:spPr>
          <a:xfrm>
            <a:off x="4880982" y="1052736"/>
            <a:ext cx="158417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Médecin</a:t>
            </a:r>
          </a:p>
        </p:txBody>
      </p:sp>
      <p:sp>
        <p:nvSpPr>
          <p:cNvPr id="8" name="Ellipse 7"/>
          <p:cNvSpPr/>
          <p:nvPr>
            <p:custDataLst>
              <p:tags r:id="rId7"/>
            </p:custDataLst>
          </p:nvPr>
        </p:nvSpPr>
        <p:spPr>
          <a:xfrm>
            <a:off x="7248128" y="3284984"/>
            <a:ext cx="1706488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accent5">
                    <a:lumMod val="50000"/>
                  </a:schemeClr>
                </a:solidFill>
              </a:rPr>
              <a:t>SPU</a:t>
            </a:r>
          </a:p>
        </p:txBody>
      </p:sp>
      <p:sp>
        <p:nvSpPr>
          <p:cNvPr id="9" name="Ellipse 8"/>
          <p:cNvSpPr/>
          <p:nvPr>
            <p:custDataLst>
              <p:tags r:id="rId8"/>
            </p:custDataLst>
          </p:nvPr>
        </p:nvSpPr>
        <p:spPr>
          <a:xfrm>
            <a:off x="7104112" y="1844824"/>
            <a:ext cx="146876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Infirmière auxiliaire</a:t>
            </a:r>
          </a:p>
        </p:txBody>
      </p:sp>
      <p:sp>
        <p:nvSpPr>
          <p:cNvPr id="22" name="Ellipse 21"/>
          <p:cNvSpPr/>
          <p:nvPr>
            <p:custDataLst>
              <p:tags r:id="rId9"/>
            </p:custDataLst>
          </p:nvPr>
        </p:nvSpPr>
        <p:spPr>
          <a:xfrm>
            <a:off x="2351585" y="4530824"/>
            <a:ext cx="179082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PAB</a:t>
            </a:r>
          </a:p>
        </p:txBody>
      </p:sp>
      <p:sp>
        <p:nvSpPr>
          <p:cNvPr id="10" name="Ellipse 9"/>
          <p:cNvSpPr/>
          <p:nvPr>
            <p:custDataLst>
              <p:tags r:id="rId10"/>
            </p:custDataLst>
          </p:nvPr>
        </p:nvSpPr>
        <p:spPr>
          <a:xfrm>
            <a:off x="5260590" y="5477896"/>
            <a:ext cx="156402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SIUCQ</a:t>
            </a:r>
          </a:p>
        </p:txBody>
      </p:sp>
      <p:sp>
        <p:nvSpPr>
          <p:cNvPr id="11" name="Ellipse 10"/>
          <p:cNvSpPr/>
          <p:nvPr>
            <p:custDataLst>
              <p:tags r:id="rId11"/>
            </p:custDataLst>
          </p:nvPr>
        </p:nvSpPr>
        <p:spPr>
          <a:xfrm>
            <a:off x="5105409" y="4174099"/>
            <a:ext cx="1566655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Airmédic</a:t>
            </a:r>
            <a:endParaRPr lang="fr-CA" dirty="0"/>
          </a:p>
        </p:txBody>
      </p:sp>
      <p:sp>
        <p:nvSpPr>
          <p:cNvPr id="12" name="Ellipse 11"/>
          <p:cNvSpPr/>
          <p:nvPr>
            <p:custDataLst>
              <p:tags r:id="rId12"/>
            </p:custDataLst>
          </p:nvPr>
        </p:nvSpPr>
        <p:spPr>
          <a:xfrm>
            <a:off x="7392144" y="5589240"/>
            <a:ext cx="1562472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Sûreté</a:t>
            </a:r>
          </a:p>
        </p:txBody>
      </p:sp>
      <p:sp>
        <p:nvSpPr>
          <p:cNvPr id="14" name="Ellipse 13"/>
          <p:cNvSpPr/>
          <p:nvPr>
            <p:custDataLst>
              <p:tags r:id="rId13"/>
            </p:custDataLst>
          </p:nvPr>
        </p:nvSpPr>
        <p:spPr>
          <a:xfrm>
            <a:off x="8400256" y="4437112"/>
            <a:ext cx="156212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Pompiers</a:t>
            </a:r>
          </a:p>
        </p:txBody>
      </p:sp>
      <p:cxnSp>
        <p:nvCxnSpPr>
          <p:cNvPr id="18" name="Connecteur droit avec flèche 17"/>
          <p:cNvCxnSpPr>
            <a:stCxn id="8" idx="4"/>
            <a:endCxn id="12" idx="0"/>
          </p:cNvCxnSpPr>
          <p:nvPr>
            <p:custDataLst>
              <p:tags r:id="rId14"/>
            </p:custDataLst>
          </p:nvPr>
        </p:nvCxnSpPr>
        <p:spPr>
          <a:xfrm>
            <a:off x="8101372" y="4199384"/>
            <a:ext cx="72008" cy="1389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5"/>
            <a:endCxn id="14" idx="0"/>
          </p:cNvCxnSpPr>
          <p:nvPr>
            <p:custDataLst>
              <p:tags r:id="rId15"/>
            </p:custDataLst>
          </p:nvPr>
        </p:nvCxnSpPr>
        <p:spPr>
          <a:xfrm>
            <a:off x="8704708" y="4065474"/>
            <a:ext cx="476609" cy="3716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8" idx="2"/>
          </p:cNvCxnSpPr>
          <p:nvPr>
            <p:custDataLst>
              <p:tags r:id="rId16"/>
            </p:custDataLst>
          </p:nvPr>
        </p:nvCxnSpPr>
        <p:spPr>
          <a:xfrm flipV="1">
            <a:off x="6457588" y="3742184"/>
            <a:ext cx="790540" cy="5091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7"/>
            <a:endCxn id="8" idx="3"/>
          </p:cNvCxnSpPr>
          <p:nvPr>
            <p:custDataLst>
              <p:tags r:id="rId17"/>
            </p:custDataLst>
          </p:nvPr>
        </p:nvCxnSpPr>
        <p:spPr>
          <a:xfrm flipV="1">
            <a:off x="6595565" y="4065473"/>
            <a:ext cx="902472" cy="1546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  <a:stCxn id="4" idx="4"/>
            <a:endCxn id="11" idx="0"/>
          </p:cNvCxnSpPr>
          <p:nvPr>
            <p:custDataLst>
              <p:tags r:id="rId18"/>
            </p:custDataLst>
          </p:nvPr>
        </p:nvCxnSpPr>
        <p:spPr>
          <a:xfrm>
            <a:off x="5665500" y="3408246"/>
            <a:ext cx="223237" cy="7658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4" idx="6"/>
            <a:endCxn id="8" idx="2"/>
          </p:cNvCxnSpPr>
          <p:nvPr>
            <p:custDataLst>
              <p:tags r:id="rId19"/>
            </p:custDataLst>
          </p:nvPr>
        </p:nvCxnSpPr>
        <p:spPr>
          <a:xfrm>
            <a:off x="6457588" y="2951046"/>
            <a:ext cx="790540" cy="79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9" idx="2"/>
          </p:cNvCxnSpPr>
          <p:nvPr>
            <p:custDataLst>
              <p:tags r:id="rId20"/>
            </p:custDataLst>
          </p:nvPr>
        </p:nvCxnSpPr>
        <p:spPr>
          <a:xfrm flipV="1">
            <a:off x="6240016" y="2302024"/>
            <a:ext cx="864096" cy="3348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7" idx="4"/>
            <a:endCxn id="4" idx="0"/>
          </p:cNvCxnSpPr>
          <p:nvPr>
            <p:custDataLst>
              <p:tags r:id="rId21"/>
            </p:custDataLst>
          </p:nvPr>
        </p:nvCxnSpPr>
        <p:spPr>
          <a:xfrm flipH="1">
            <a:off x="5665500" y="1967136"/>
            <a:ext cx="7570" cy="5267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5" idx="6"/>
            <a:endCxn id="4" idx="2"/>
          </p:cNvCxnSpPr>
          <p:nvPr>
            <p:custDataLst>
              <p:tags r:id="rId22"/>
            </p:custDataLst>
          </p:nvPr>
        </p:nvCxnSpPr>
        <p:spPr>
          <a:xfrm>
            <a:off x="4142410" y="2302024"/>
            <a:ext cx="731002" cy="649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6" idx="6"/>
          </p:cNvCxnSpPr>
          <p:nvPr>
            <p:custDataLst>
              <p:tags r:id="rId23"/>
            </p:custDataLst>
          </p:nvPr>
        </p:nvCxnSpPr>
        <p:spPr>
          <a:xfrm flipV="1">
            <a:off x="3772006" y="3140969"/>
            <a:ext cx="1171866" cy="5369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22" idx="6"/>
            <a:endCxn id="4" idx="3"/>
          </p:cNvCxnSpPr>
          <p:nvPr>
            <p:custDataLst>
              <p:tags r:id="rId24"/>
            </p:custDataLst>
          </p:nvPr>
        </p:nvCxnSpPr>
        <p:spPr>
          <a:xfrm flipV="1">
            <a:off x="4142411" y="3274336"/>
            <a:ext cx="962998" cy="17136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>
            <p:custDataLst>
              <p:tags r:id="rId25"/>
            </p:custDataLst>
          </p:nvPr>
        </p:nvSpPr>
        <p:spPr>
          <a:xfrm>
            <a:off x="2999656" y="5611807"/>
            <a:ext cx="1624254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accent5">
                    <a:lumMod val="50000"/>
                  </a:schemeClr>
                </a:solidFill>
              </a:rPr>
              <a:t>Agent administratif</a:t>
            </a:r>
          </a:p>
        </p:txBody>
      </p:sp>
      <p:cxnSp>
        <p:nvCxnSpPr>
          <p:cNvPr id="33" name="Connecteur droit avec flèche 32"/>
          <p:cNvCxnSpPr>
            <a:stCxn id="29" idx="7"/>
          </p:cNvCxnSpPr>
          <p:nvPr>
            <p:custDataLst>
              <p:tags r:id="rId26"/>
            </p:custDataLst>
          </p:nvPr>
        </p:nvCxnSpPr>
        <p:spPr>
          <a:xfrm flipV="1">
            <a:off x="4386044" y="3408246"/>
            <a:ext cx="989876" cy="2337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>
            <p:custDataLst>
              <p:tags r:id="rId27"/>
            </p:custDataLst>
          </p:nvPr>
        </p:nvSpPr>
        <p:spPr>
          <a:xfrm>
            <a:off x="7838492" y="692696"/>
            <a:ext cx="1497868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dirty="0">
                <a:solidFill>
                  <a:schemeClr val="accent5">
                    <a:lumMod val="50000"/>
                  </a:schemeClr>
                </a:solidFill>
              </a:rPr>
              <a:t>Art, lettre et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6324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F68E8-B0FB-4F9A-8A02-6523FF3618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175" y="37244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CA" dirty="0"/>
              <a:t>Importance du réalisme et de la grandeur pour les étudiants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2EFE8-C695-484B-9327-A2E79A2AD7D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5462" y="2141989"/>
            <a:ext cx="8915400" cy="3777622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Plus la simulation semble réelle, plus le cerveau enregistre l’information </a:t>
            </a:r>
          </a:p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L’envergure de la simulation imprègne chacun des étudiants au niveau du sérieux de la demande dans la prise de décision</a:t>
            </a:r>
          </a:p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L’intensité des actes des intervenants dans la simulation majeure apporte un effet </a:t>
            </a:r>
            <a:r>
              <a:rPr lang="fr-CA" sz="2400" b="1" u="sng" dirty="0">
                <a:solidFill>
                  <a:schemeClr val="bg1">
                    <a:lumMod val="50000"/>
                  </a:schemeClr>
                </a:solidFill>
              </a:rPr>
              <a:t>focus sur la responsabilité professionnelle qu’ils ont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950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CE35D70A-2FA8-489C-B915-0A893FC0F6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086" b="2"/>
          <a:stretch/>
        </p:blipFill>
        <p:spPr>
          <a:xfrm>
            <a:off x="1" y="-1"/>
            <a:ext cx="5791144" cy="3980623"/>
          </a:xfrm>
          <a:prstGeom prst="rect">
            <a:avLst/>
          </a:prstGeom>
          <a:ln>
            <a:noFill/>
          </a:ln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7AFF9A1-EED9-4749-9A4D-CC2EE1CD94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1376"/>
          <a:stretch/>
        </p:blipFill>
        <p:spPr>
          <a:xfrm>
            <a:off x="5914589" y="10"/>
            <a:ext cx="5794811" cy="398061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075C07-CFB6-4B00-8D9D-38D8FB766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5C7CA5-F2D6-4C3F-8B1A-937A0350FB4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5801" y="4267829"/>
            <a:ext cx="3373149" cy="1608035"/>
          </a:xfrm>
        </p:spPr>
        <p:txBody>
          <a:bodyPr>
            <a:normAutofit fontScale="90000"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Cours maquillage de scène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699B71-225E-49FF-9E41-C8692B0A0786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634682" y="4267829"/>
            <a:ext cx="6635805" cy="1608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4e </a:t>
            </a:r>
            <a:r>
              <a:rPr lang="en-US" dirty="0" err="1">
                <a:solidFill>
                  <a:schemeClr val="bg1"/>
                </a:solidFill>
              </a:rPr>
              <a:t>secondaire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École </a:t>
            </a:r>
            <a:r>
              <a:rPr lang="en-US" dirty="0" err="1">
                <a:solidFill>
                  <a:schemeClr val="bg1"/>
                </a:solidFill>
              </a:rPr>
              <a:t>secondaire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Séminaire</a:t>
            </a:r>
            <a:r>
              <a:rPr lang="en-US" dirty="0">
                <a:solidFill>
                  <a:schemeClr val="bg1"/>
                </a:solidFill>
              </a:rPr>
              <a:t> Ste-Marie</a:t>
            </a:r>
          </a:p>
        </p:txBody>
      </p:sp>
    </p:spTree>
    <p:extLst>
      <p:ext uri="{BB962C8B-B14F-4D97-AF65-F5344CB8AC3E}">
        <p14:creationId xmlns:p14="http://schemas.microsoft.com/office/powerpoint/2010/main" val="249653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E2E22-276A-4DE3-85E9-B1038CBDED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42 scénarios créés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211BA7-C9D5-489E-8D14-C4E3AF15517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28 victimes 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7 patients au triage avant explosion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7 membres de la famille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7240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95F5C20-F975-4D5C-8C29-159F8E1737D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82351" y="6581"/>
            <a:ext cx="9787812" cy="55936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90865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3D0EDA-231C-405E-8016-09D10E7ABAF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12980" y="6581"/>
            <a:ext cx="9507893" cy="56002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422731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E0AC5-1AE2-4583-AA08-6869623F7F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3399" y="136748"/>
            <a:ext cx="8911687" cy="1280890"/>
          </a:xfrm>
        </p:spPr>
        <p:txBody>
          <a:bodyPr/>
          <a:lstStyle/>
          <a:p>
            <a:r>
              <a:rPr lang="fr-CA" dirty="0"/>
              <a:t>Hôpital virtuel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012DD4-E98C-4B19-BB7A-C408A9446F1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3" y="1098958"/>
            <a:ext cx="8911687" cy="5484404"/>
          </a:xfrm>
        </p:spPr>
      </p:pic>
    </p:spTree>
    <p:extLst>
      <p:ext uri="{BB962C8B-B14F-4D97-AF65-F5344CB8AC3E}">
        <p14:creationId xmlns:p14="http://schemas.microsoft.com/office/powerpoint/2010/main" val="50983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38DAD8-0260-410B-8DDA-EC77C2FE8A6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dirty="0"/>
              <a:t>CVIC, </a:t>
            </a:r>
            <a:r>
              <a:rPr lang="en-US" sz="3100" dirty="0" err="1"/>
              <a:t>département</a:t>
            </a:r>
            <a:r>
              <a:rPr lang="en-US" sz="3100" dirty="0"/>
              <a:t> de </a:t>
            </a:r>
            <a:r>
              <a:rPr lang="en-US" sz="3100" dirty="0" err="1"/>
              <a:t>soins</a:t>
            </a:r>
            <a:r>
              <a:rPr lang="en-US" sz="3100" dirty="0"/>
              <a:t> </a:t>
            </a:r>
            <a:r>
              <a:rPr lang="en-US" sz="3100" dirty="0" err="1"/>
              <a:t>infirmiers</a:t>
            </a:r>
            <a:r>
              <a:rPr lang="en-US" sz="3100" dirty="0"/>
              <a:t> et de SPU </a:t>
            </a:r>
            <a:r>
              <a:rPr lang="en-US" sz="3100" dirty="0" err="1"/>
              <a:t>transformé</a:t>
            </a:r>
            <a:r>
              <a:rPr lang="en-US" sz="3100" dirty="0"/>
              <a:t> </a:t>
            </a:r>
            <a:r>
              <a:rPr lang="en-US" sz="3100" dirty="0" err="1"/>
              <a:t>en</a:t>
            </a:r>
            <a:r>
              <a:rPr lang="en-US" sz="3100" dirty="0"/>
              <a:t> salles </a:t>
            </a:r>
            <a:r>
              <a:rPr lang="en-US" sz="3100" dirty="0" err="1"/>
              <a:t>d’urgence</a:t>
            </a:r>
            <a:endParaRPr lang="en-US" sz="3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2B6379-FD4C-485C-B941-0A2864E2549A}"/>
              </a:ext>
            </a:extLst>
          </p:cNvPr>
          <p:cNvPicPr>
            <a:picLocks noGrp="1" noChangeAspect="1"/>
          </p:cNvPicPr>
          <p:nvPr>
            <p:ph sz="quarter" idx="13"/>
            <p:custDataLst>
              <p:tags r:id="rId14"/>
            </p:custDataLst>
          </p:nvPr>
        </p:nvPicPr>
        <p:blipFill rotWithShape="1">
          <a:blip r:embed="rId18"/>
          <a:srcRect r="-2" b="13286"/>
          <a:stretch/>
        </p:blipFill>
        <p:spPr>
          <a:xfrm>
            <a:off x="4918470" y="450791"/>
            <a:ext cx="6810235" cy="59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4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15A6A-FD13-4B11-9411-BDED15CE27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D45A8F-CB75-436F-926F-8433B47A52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9511" y="215927"/>
            <a:ext cx="8229600" cy="5472648"/>
          </a:xfrm>
        </p:spPr>
        <p:txBody>
          <a:bodyPr>
            <a:normAutofit fontScale="92500" lnSpcReduction="20000"/>
          </a:bodyPr>
          <a:lstStyle/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5 lits en réanimation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4 civières poste 1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6 lits poste 2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6 lits poste 3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1 salle d’isolation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1 salle d’évaluation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1 salle triage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1 salle d’attente</a:t>
            </a:r>
          </a:p>
          <a:p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1 salle liste de rappel</a:t>
            </a:r>
          </a:p>
        </p:txBody>
      </p:sp>
    </p:spTree>
    <p:extLst>
      <p:ext uri="{BB962C8B-B14F-4D97-AF65-F5344CB8AC3E}">
        <p14:creationId xmlns:p14="http://schemas.microsoft.com/office/powerpoint/2010/main" val="7211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79577" y="3212976"/>
            <a:ext cx="7659687" cy="11684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Grave accident de la route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67642" y="764704"/>
            <a:ext cx="509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CA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Automne 2017</a:t>
            </a:r>
          </a:p>
        </p:txBody>
      </p:sp>
    </p:spTree>
    <p:extLst>
      <p:ext uri="{BB962C8B-B14F-4D97-AF65-F5344CB8AC3E}">
        <p14:creationId xmlns:p14="http://schemas.microsoft.com/office/powerpoint/2010/main" val="16331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AEA2-36C2-40AB-89F5-17167FF0DD2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5953" y="187883"/>
            <a:ext cx="8911687" cy="1280890"/>
          </a:xfrm>
        </p:spPr>
        <p:txBody>
          <a:bodyPr/>
          <a:lstStyle/>
          <a:p>
            <a:r>
              <a:rPr lang="fr-CA" dirty="0"/>
              <a:t>Réanimation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5DFA4-7B96-4E4B-83FD-ADD7A992716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350" y="1730928"/>
            <a:ext cx="8915400" cy="3777622"/>
          </a:xfrm>
        </p:spPr>
        <p:txBody>
          <a:bodyPr>
            <a:noAutofit/>
          </a:bodyPr>
          <a:lstStyle/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2 médecins (dont un couvre le poste 1)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1 infirmières chef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1 ASI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5 infirmières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fr-CA" sz="1800" dirty="0" err="1">
                <a:solidFill>
                  <a:schemeClr val="bg1">
                    <a:lumMod val="50000"/>
                  </a:schemeClr>
                </a:solidFill>
              </a:rPr>
              <a:t>inhalos</a:t>
            </a:r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1 infirmière auxiliaire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2 PAB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2 TAB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Technicienne en radiologie (actrice)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Entretient ménager (acteur)</a:t>
            </a:r>
          </a:p>
          <a:p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3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699A3-5036-4983-931B-DD043ED41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7897" y="405997"/>
            <a:ext cx="8911687" cy="1280890"/>
          </a:xfrm>
        </p:spPr>
        <p:txBody>
          <a:bodyPr/>
          <a:lstStyle/>
          <a:p>
            <a:r>
              <a:rPr lang="fr-CA" dirty="0"/>
              <a:t>Poste 1-2-3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E08F7-853A-4651-A039-B712F292CB0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7897" y="1940653"/>
            <a:ext cx="8915400" cy="3777622"/>
          </a:xfrm>
        </p:spPr>
        <p:txBody>
          <a:bodyPr>
            <a:noAutofit/>
          </a:bodyPr>
          <a:lstStyle/>
          <a:p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2 médecins (dont 1 de la réanimation)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8 infirmières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fr-CA" sz="1800" dirty="0" err="1">
                <a:solidFill>
                  <a:schemeClr val="bg1">
                    <a:lumMod val="50000"/>
                  </a:schemeClr>
                </a:solidFill>
              </a:rPr>
              <a:t>inhalos</a:t>
            </a:r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5 infirmières auxiliaires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6 TAB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3 PAB</a:t>
            </a:r>
          </a:p>
          <a:p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ETC.</a:t>
            </a:r>
          </a:p>
          <a:p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fr-CA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9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39467-4EC2-40A5-992A-A03CE856E9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8182" y="166910"/>
            <a:ext cx="8911687" cy="1280890"/>
          </a:xfrm>
        </p:spPr>
        <p:txBody>
          <a:bodyPr/>
          <a:lstStyle/>
          <a:p>
            <a:r>
              <a:rPr lang="fr-CA" dirty="0"/>
              <a:t>Déroulement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759373D-CE6C-46C2-A49A-2CA7C5D072C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0547" y="1567543"/>
            <a:ext cx="9936071" cy="43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6AEED-B10C-4037-BF91-3F9FAAB6EB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193" y="624110"/>
            <a:ext cx="11019420" cy="1280890"/>
          </a:xfrm>
        </p:spPr>
        <p:txBody>
          <a:bodyPr/>
          <a:lstStyle/>
          <a:p>
            <a:r>
              <a:rPr lang="fr-CA" dirty="0" err="1"/>
              <a:t>Débreffage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47452-4C84-4388-BF6F-D0CE55A37C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7857" y="1905000"/>
            <a:ext cx="8915400" cy="3777622"/>
          </a:xfrm>
        </p:spPr>
        <p:txBody>
          <a:bodyPr/>
          <a:lstStyle/>
          <a:p>
            <a:r>
              <a:rPr lang="fr-CA" sz="2800" dirty="0">
                <a:solidFill>
                  <a:schemeClr val="bg1">
                    <a:lumMod val="50000"/>
                  </a:schemeClr>
                </a:solidFill>
              </a:rPr>
              <a:t>Grand groupe</a:t>
            </a:r>
          </a:p>
          <a:p>
            <a:r>
              <a:rPr lang="fr-CA" sz="2800" dirty="0">
                <a:solidFill>
                  <a:schemeClr val="bg1">
                    <a:lumMod val="50000"/>
                  </a:schemeClr>
                </a:solidFill>
              </a:rPr>
              <a:t>Intervenants externes</a:t>
            </a:r>
          </a:p>
          <a:p>
            <a:r>
              <a:rPr lang="fr-CA" sz="2800" dirty="0">
                <a:solidFill>
                  <a:schemeClr val="bg1">
                    <a:lumMod val="50000"/>
                  </a:schemeClr>
                </a:solidFill>
              </a:rPr>
              <a:t>Salle de réanimation et poste #1</a:t>
            </a:r>
          </a:p>
          <a:p>
            <a:r>
              <a:rPr lang="fr-CA" sz="2800" dirty="0">
                <a:solidFill>
                  <a:schemeClr val="bg1">
                    <a:lumMod val="50000"/>
                  </a:schemeClr>
                </a:solidFill>
              </a:rPr>
              <a:t>Poste #2 , 3 et salle d’évaluation et d’attente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94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7B9DE-E6F0-4940-8863-504F65BD6D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8841" y="624110"/>
            <a:ext cx="10925772" cy="1280890"/>
          </a:xfrm>
        </p:spPr>
        <p:txBody>
          <a:bodyPr/>
          <a:lstStyle/>
          <a:p>
            <a:r>
              <a:rPr lang="fr-CA" dirty="0"/>
              <a:t>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44268-66A9-4533-BC7B-D40E24890AA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0117" y="2133600"/>
            <a:ext cx="10984495" cy="3777622"/>
          </a:xfrm>
        </p:spPr>
        <p:txBody>
          <a:bodyPr/>
          <a:lstStyle/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La ville de Shawinigan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9-1-1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Demeures environnantes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École primaire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Atterrissage de l’hélicoptère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Communiqué à la population de la ville de Shawinigan et de la population collégiale</a:t>
            </a:r>
          </a:p>
          <a:p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64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68846-07D5-47A0-80AC-27AB276492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176" y="456331"/>
            <a:ext cx="8911687" cy="1280890"/>
          </a:xfrm>
        </p:spPr>
        <p:txBody>
          <a:bodyPr/>
          <a:lstStyle/>
          <a:p>
            <a:r>
              <a:rPr lang="fr-CA" dirty="0"/>
              <a:t>La réussite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A1749-5E88-4CFD-8D49-10A2E7E2993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6463" y="2133600"/>
            <a:ext cx="8915400" cy="3777622"/>
          </a:xfrm>
        </p:spPr>
        <p:txBody>
          <a:bodyPr/>
          <a:lstStyle/>
          <a:p>
            <a:endParaRPr lang="fr-CA" dirty="0"/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Coordonnateur un peu fou!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enseignants passionnés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Collaborateurs autant passionnés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Mais surtout avoir le sentiment que nous avons tout donné pour la réussite de nos étudiants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425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4BA0-961B-472F-9257-D858D278691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Merci beaucoup à vous tous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B64DBF-7817-4917-B5C6-034CE3A47501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Luc Grenier, </a:t>
            </a:r>
            <a:r>
              <a:rPr lang="fr-CA" sz="1600" dirty="0" err="1"/>
              <a:t>coor</a:t>
            </a:r>
            <a:r>
              <a:rPr lang="fr-CA" sz="1600" dirty="0"/>
              <a:t> CVIC </a:t>
            </a:r>
          </a:p>
          <a:p>
            <a:r>
              <a:rPr lang="fr-CA" dirty="0">
                <a:latin typeface="Aparajita" panose="020B0502040204020203" pitchFamily="18" charset="0"/>
                <a:cs typeface="Aparajita" panose="020B0502040204020203" pitchFamily="18" charset="0"/>
              </a:rPr>
              <a:t>Courriel: lgrenier@cshawi.ca</a:t>
            </a:r>
          </a:p>
        </p:txBody>
      </p:sp>
    </p:spTree>
    <p:extLst>
      <p:ext uri="{BB962C8B-B14F-4D97-AF65-F5344CB8AC3E}">
        <p14:creationId xmlns:p14="http://schemas.microsoft.com/office/powerpoint/2010/main" val="4906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8641"/>
            <a:ext cx="2950083" cy="221271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51" y="332657"/>
            <a:ext cx="3054242" cy="22908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149080"/>
            <a:ext cx="3360146" cy="252028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149081"/>
            <a:ext cx="3174360" cy="2380931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Mai 2019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endParaRPr lang="fr-CA" sz="4400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fr-CA" sz="4400" b="1" dirty="0">
                <a:solidFill>
                  <a:srgbClr val="C00000"/>
                </a:solidFill>
              </a:rPr>
              <a:t>Explosion et incendie </a:t>
            </a:r>
          </a:p>
          <a:p>
            <a:pPr marL="114300" indent="0" algn="ctr">
              <a:buNone/>
            </a:pPr>
            <a:endParaRPr lang="fr-CA" sz="4400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fr-CA" sz="4400" b="1" dirty="0">
                <a:solidFill>
                  <a:srgbClr val="C00000"/>
                </a:solidFill>
              </a:rPr>
              <a:t>Maison des jeunes de la ville </a:t>
            </a:r>
            <a:r>
              <a:rPr lang="fr-CA" sz="4400" b="1">
                <a:solidFill>
                  <a:srgbClr val="C00000"/>
                </a:solidFill>
              </a:rPr>
              <a:t>de Shawinigan</a:t>
            </a:r>
            <a:endParaRPr lang="fr-C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9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CA"/>
              <a:t>Simulation 2019</a:t>
            </a:r>
            <a:br>
              <a:rPr lang="fr-CA"/>
            </a:br>
            <a:endParaRPr lang="fr-CA" dirty="0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00200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val="154459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E99F2-23F9-4A14-9A4D-6EEA126F40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4707" cy="2023844"/>
          </a:xfrm>
        </p:spPr>
        <p:txBody>
          <a:bodyPr/>
          <a:lstStyle/>
          <a:p>
            <a:r>
              <a:rPr lang="fr-CA"/>
              <a:t>Historique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6667D3-CEC1-48F1-9593-CBE4A9F8A43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1" y="3742267"/>
            <a:ext cx="10394707" cy="16396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/>
              <a:t>Apprentissage vs la responsabilité dans le réel.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/>
              <a:t>Collaboration entre les programmes de la santé du Cégep de Shawinigan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/>
              <a:t>Collaboration intradisciplinaire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/>
              <a:t>Collaboration intra et interdisciplinaire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646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219B4-6341-487C-BF3F-059DBB4679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Apprentissage vs la responsabilité dans le réel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EF5AE-176D-4773-A1A6-1D210E7CB0F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Centre virtuel d’immersion clinique</a:t>
            </a:r>
          </a:p>
        </p:txBody>
      </p:sp>
    </p:spTree>
    <p:extLst>
      <p:ext uri="{BB962C8B-B14F-4D97-AF65-F5344CB8AC3E}">
        <p14:creationId xmlns:p14="http://schemas.microsoft.com/office/powerpoint/2010/main" val="312389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80A27A-7F13-4360-8617-D2F8720E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7">
            <a:extLst>
              <a:ext uri="{FF2B5EF4-FFF2-40B4-BE49-F238E27FC236}">
                <a16:creationId xmlns:a16="http://schemas.microsoft.com/office/drawing/2014/main" id="{59927151-A240-4B00-831C-DFD950CD2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383B87F0-55E9-4143-9F0B-7C6B67A2FFE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0085" r="5710" b="1"/>
          <a:stretch/>
        </p:blipFill>
        <p:spPr>
          <a:xfrm rot="21420000">
            <a:off x="-172618" y="-284663"/>
            <a:ext cx="11323865" cy="6300024"/>
          </a:xfrm>
          <a:custGeom>
            <a:avLst/>
            <a:gdLst>
              <a:gd name="connsiteX0" fmla="*/ 362583 w 11323865"/>
              <a:gd name="connsiteY0" fmla="*/ 0 h 6300024"/>
              <a:gd name="connsiteX1" fmla="*/ 11323865 w 11323865"/>
              <a:gd name="connsiteY1" fmla="*/ 574457 h 6300024"/>
              <a:gd name="connsiteX2" fmla="*/ 11323865 w 11323865"/>
              <a:gd name="connsiteY2" fmla="*/ 6300024 h 6300024"/>
              <a:gd name="connsiteX3" fmla="*/ 0 w 11323865"/>
              <a:gd name="connsiteY3" fmla="*/ 6300024 h 6300024"/>
              <a:gd name="connsiteX4" fmla="*/ 330170 w 11323865"/>
              <a:gd name="connsiteY4" fmla="*/ 0 h 63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865" h="6300024">
                <a:moveTo>
                  <a:pt x="362583" y="0"/>
                </a:moveTo>
                <a:lnTo>
                  <a:pt x="11323865" y="574457"/>
                </a:lnTo>
                <a:lnTo>
                  <a:pt x="11323865" y="6300024"/>
                </a:lnTo>
                <a:lnTo>
                  <a:pt x="0" y="6300024"/>
                </a:lnTo>
                <a:lnTo>
                  <a:pt x="330170" y="0"/>
                </a:lnTo>
                <a:close/>
              </a:path>
            </a:pathLst>
          </a:custGeom>
        </p:spPr>
      </p:pic>
      <p:sp>
        <p:nvSpPr>
          <p:cNvPr id="25" name="Freeform 19">
            <a:extLst>
              <a:ext uri="{FF2B5EF4-FFF2-40B4-BE49-F238E27FC236}">
                <a16:creationId xmlns:a16="http://schemas.microsoft.com/office/drawing/2014/main" id="{3D04C96E-CF3E-4EBA-9347-12AD2A989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657489A-1236-47A1-A5CB-0F5E9DAB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DAFFBE-4166-4E19-A105-A0E02851ED7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>
                <a:solidFill>
                  <a:schemeClr val="bg1"/>
                </a:solidFill>
              </a:rPr>
              <a:t>Simulation intra disciplinaire</a:t>
            </a:r>
          </a:p>
        </p:txBody>
      </p:sp>
      <p:sp>
        <p:nvSpPr>
          <p:cNvPr id="29" name="5-Point Star 12">
            <a:extLst>
              <a:ext uri="{FF2B5EF4-FFF2-40B4-BE49-F238E27FC236}">
                <a16:creationId xmlns:a16="http://schemas.microsoft.com/office/drawing/2014/main" id="{3651C7AC-D40B-412D-A4BA-1F9DD8D9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34F4C-D3F8-44D4-824D-F0D9A863CB64}"/>
              </a:ext>
            </a:extLst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Pour </a:t>
            </a:r>
            <a:r>
              <a:rPr lang="en-US" sz="2800" dirty="0" err="1">
                <a:solidFill>
                  <a:schemeClr val="bg1"/>
                </a:solidFill>
              </a:rPr>
              <a:t>répondre</a:t>
            </a:r>
            <a:r>
              <a:rPr lang="en-US" sz="2800" dirty="0">
                <a:solidFill>
                  <a:schemeClr val="bg1"/>
                </a:solidFill>
              </a:rPr>
              <a:t> à des </a:t>
            </a:r>
            <a:r>
              <a:rPr lang="en-US" sz="2800" dirty="0" err="1">
                <a:solidFill>
                  <a:schemeClr val="bg1"/>
                </a:solidFill>
              </a:rPr>
              <a:t>besoins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imminants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2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681</Words>
  <Application>Microsoft Office PowerPoint</Application>
  <PresentationFormat>Grand écran</PresentationFormat>
  <Paragraphs>159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Aparajita</vt:lpstr>
      <vt:lpstr>Arial</vt:lpstr>
      <vt:lpstr>Impact</vt:lpstr>
      <vt:lpstr>Wingdings</vt:lpstr>
      <vt:lpstr>Grand événement</vt:lpstr>
      <vt:lpstr>Simulation: Modèle de collaboration interdisciplinaire</vt:lpstr>
      <vt:lpstr>Plan de présentation</vt:lpstr>
      <vt:lpstr>Grave accident de la route</vt:lpstr>
      <vt:lpstr>Présentation PowerPoint</vt:lpstr>
      <vt:lpstr>Mai 2019</vt:lpstr>
      <vt:lpstr>Simulation 2019 </vt:lpstr>
      <vt:lpstr>Historique</vt:lpstr>
      <vt:lpstr>Apprentissage vs la responsabilité dans le réel</vt:lpstr>
      <vt:lpstr>Simulation intra disciplinaire</vt:lpstr>
      <vt:lpstr>Présentation PowerPoint</vt:lpstr>
      <vt:lpstr>Fondement du projet</vt:lpstr>
      <vt:lpstr>Quizz                Ateliers simulation débreffage</vt:lpstr>
      <vt:lpstr>Présentation PowerPoint</vt:lpstr>
      <vt:lpstr>Simulation  Cas cliniques</vt:lpstr>
      <vt:lpstr>Constats de la responsabilité infirmière et infirmière auxiliaire</vt:lpstr>
      <vt:lpstr>Simulation majeure mai 2019</vt:lpstr>
      <vt:lpstr>Programmes impliqués</vt:lpstr>
      <vt:lpstr>Partenaires impliqués (étudiants)</vt:lpstr>
      <vt:lpstr>Présentation PowerPoint</vt:lpstr>
      <vt:lpstr>Ainsi que…</vt:lpstr>
      <vt:lpstr>Importance  pédagogique de la simulation majeure Démystification des rôles et communication</vt:lpstr>
      <vt:lpstr>Importance du réalisme et de la grandeur pour les étudiants</vt:lpstr>
      <vt:lpstr>Cours maquillage de scène</vt:lpstr>
      <vt:lpstr>42 scénarios créés</vt:lpstr>
      <vt:lpstr>Présentation PowerPoint</vt:lpstr>
      <vt:lpstr>Présentation PowerPoint</vt:lpstr>
      <vt:lpstr>Hôpital virtuel</vt:lpstr>
      <vt:lpstr>CVIC, département de soins infirmiers et de SPU transformé en salles d’urgence</vt:lpstr>
      <vt:lpstr>Présentation PowerPoint</vt:lpstr>
      <vt:lpstr>Réanimation</vt:lpstr>
      <vt:lpstr>Poste 1-2-3</vt:lpstr>
      <vt:lpstr>Déroulement</vt:lpstr>
      <vt:lpstr>Débreffage</vt:lpstr>
      <vt:lpstr>Sécurité</vt:lpstr>
      <vt:lpstr>La réussite</vt:lpstr>
      <vt:lpstr>Merci beaucoup à vous tous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Simulation: Modèle de collaboration interdisciplinaire</dc:title>
  <dc:creator>Luc Grenier</dc:creator>
  <cp:lastModifiedBy>Luc Grenier</cp:lastModifiedBy>
  <cp:revision>10</cp:revision>
  <dcterms:created xsi:type="dcterms:W3CDTF">2019-09-18T18:10:31Z</dcterms:created>
  <dcterms:modified xsi:type="dcterms:W3CDTF">2019-09-19T14:04:58Z</dcterms:modified>
</cp:coreProperties>
</file>