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1" r:id="rId3"/>
    <p:sldMasterId id="2147483682" r:id="rId4"/>
  </p:sldMasterIdLst>
  <p:sldIdLst>
    <p:sldId id="259" r:id="rId5"/>
    <p:sldId id="257" r:id="rId6"/>
    <p:sldId id="260" r:id="rId7"/>
    <p:sldId id="283" r:id="rId8"/>
    <p:sldId id="284" r:id="rId9"/>
    <p:sldId id="282" r:id="rId10"/>
    <p:sldId id="258" r:id="rId11"/>
    <p:sldId id="262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5" r:id="rId21"/>
    <p:sldId id="296" r:id="rId22"/>
    <p:sldId id="263" r:id="rId23"/>
    <p:sldId id="293" r:id="rId24"/>
    <p:sldId id="294" r:id="rId25"/>
    <p:sldId id="268" r:id="rId26"/>
    <p:sldId id="297" r:id="rId27"/>
    <p:sldId id="298" r:id="rId28"/>
    <p:sldId id="279" r:id="rId29"/>
    <p:sldId id="274" r:id="rId30"/>
    <p:sldId id="300" r:id="rId31"/>
    <p:sldId id="276" r:id="rId32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B74"/>
    <a:srgbClr val="F1D073"/>
    <a:srgbClr val="50B461"/>
    <a:srgbClr val="FFFF7D"/>
    <a:srgbClr val="48A658"/>
    <a:srgbClr val="FFFF66"/>
    <a:srgbClr val="FFFF47"/>
    <a:srgbClr val="E9B19F"/>
    <a:srgbClr val="4ABDDB"/>
    <a:srgbClr val="00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howGuides="1">
      <p:cViewPr>
        <p:scale>
          <a:sx n="80" d="100"/>
          <a:sy n="80" d="100"/>
        </p:scale>
        <p:origin x="-1435" y="-187"/>
      </p:cViewPr>
      <p:guideLst>
        <p:guide orient="horz" pos="1979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320480" cy="23762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0" y="404663"/>
            <a:ext cx="4320480" cy="2736999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940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54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584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66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946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07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853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98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267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273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31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84213" y="0"/>
            <a:ext cx="8459787" cy="135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3" y="274638"/>
            <a:ext cx="8065591" cy="9941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1600201"/>
            <a:ext cx="8066087" cy="44210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4796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113463"/>
            <a:ext cx="1597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27788"/>
            <a:ext cx="684213" cy="261610"/>
          </a:xfrm>
          <a:prstGeom prst="rect">
            <a:avLst/>
          </a:prstGeom>
          <a:solidFill>
            <a:srgbClr val="004796"/>
          </a:solidFill>
        </p:spPr>
        <p:txBody>
          <a:bodyPr wrap="square">
            <a:spAutoFit/>
          </a:bodyPr>
          <a:lstStyle/>
          <a:p>
            <a:pPr algn="r"/>
            <a:fld id="{AE4C273B-9DDE-404A-8294-F4C425AE9C0F}" type="slidenum">
              <a:rPr lang="fr-CA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A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 userDrawn="1"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 userDrawn="1"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 userDrawn="1"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753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 userDrawn="1"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3490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581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17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320480" cy="23762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0" y="404663"/>
            <a:ext cx="4320480" cy="2736999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018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84213" y="0"/>
            <a:ext cx="8459787" cy="135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3" y="274638"/>
            <a:ext cx="8065591" cy="9941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1600201"/>
            <a:ext cx="8066087" cy="44210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4796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113463"/>
            <a:ext cx="1597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27788"/>
            <a:ext cx="684213" cy="261610"/>
          </a:xfrm>
          <a:prstGeom prst="rect">
            <a:avLst/>
          </a:prstGeom>
          <a:solidFill>
            <a:srgbClr val="004796"/>
          </a:solidFill>
        </p:spPr>
        <p:txBody>
          <a:bodyPr wrap="square">
            <a:spAutoFit/>
          </a:bodyPr>
          <a:lstStyle/>
          <a:p>
            <a:pPr algn="r"/>
            <a:fld id="{AE4C273B-9DDE-404A-8294-F4C425AE9C0F}" type="slidenum">
              <a:rPr lang="fr-CA" sz="11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A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753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2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30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02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74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6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86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35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16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320480" cy="23762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0" y="404663"/>
            <a:ext cx="4320480" cy="2736999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9744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84213" y="0"/>
            <a:ext cx="8459787" cy="135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3" y="274638"/>
            <a:ext cx="8065591" cy="9941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1600201"/>
            <a:ext cx="8066087" cy="44210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4796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113463"/>
            <a:ext cx="1597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27788"/>
            <a:ext cx="684213" cy="261610"/>
          </a:xfrm>
          <a:prstGeom prst="rect">
            <a:avLst/>
          </a:prstGeom>
          <a:solidFill>
            <a:srgbClr val="004796"/>
          </a:solidFill>
        </p:spPr>
        <p:txBody>
          <a:bodyPr wrap="square">
            <a:spAutoFit/>
          </a:bodyPr>
          <a:lstStyle/>
          <a:p>
            <a:pPr algn="r"/>
            <a:fld id="{AE4C273B-9DDE-404A-8294-F4C425AE9C0F}" type="slidenum">
              <a:rPr lang="fr-CA" sz="11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A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753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99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7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01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11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45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17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0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53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99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>
                <a:solidFill>
                  <a:prstClr val="black"/>
                </a:solidFill>
              </a:rPr>
              <a:pPr/>
              <a:t>2017-03-14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>
                <a:solidFill>
                  <a:prstClr val="black"/>
                </a:solidFill>
              </a:rPr>
              <a:pPr/>
              <a:t>‹N°›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0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30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68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12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41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2852936"/>
            <a:ext cx="2133600" cy="365125"/>
          </a:xfrm>
          <a:prstGeom prst="rect">
            <a:avLst/>
          </a:prstGeom>
        </p:spPr>
        <p:txBody>
          <a:bodyPr/>
          <a:lstStyle/>
          <a:p>
            <a:fld id="{741BE60B-7D16-48DE-84CD-9591051C1279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27FF1-316C-4CFF-828D-BCF8D9BECD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35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00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ZoneTexte 9"/>
          <p:cNvSpPr txBox="1">
            <a:spLocks noChangeArrowheads="1"/>
          </p:cNvSpPr>
          <p:nvPr userDrawn="1"/>
        </p:nvSpPr>
        <p:spPr bwMode="auto">
          <a:xfrm>
            <a:off x="0" y="71438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CA" altLang="fr-FR" sz="1200" dirty="0" smtClean="0">
                <a:solidFill>
                  <a:schemeClr val="bg1"/>
                </a:solidFill>
                <a:latin typeface="Chaloult_Cond" panose="00000400000000000000" pitchFamily="2" charset="0"/>
              </a:rPr>
              <a:t>Centre intégré de santé et de services sociaux de Chaudière-Appalaches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27538" y="404813"/>
            <a:ext cx="4716462" cy="273685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pic>
        <p:nvPicPr>
          <p:cNvPr id="10" name="Imag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434138"/>
            <a:ext cx="141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5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F3D-0BB0-42D4-ABED-6BCFEFF2E5A7}" type="datetimeFigureOut">
              <a:rPr lang="fr-CA" smtClean="0"/>
              <a:t>2017-03-14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B57E-16DB-4787-9D18-9D32C0BC92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377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00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8" name="ZoneTexte 9"/>
          <p:cNvSpPr txBox="1">
            <a:spLocks noChangeArrowheads="1"/>
          </p:cNvSpPr>
          <p:nvPr userDrawn="1"/>
        </p:nvSpPr>
        <p:spPr bwMode="auto">
          <a:xfrm>
            <a:off x="0" y="71438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CA" altLang="fr-FR" sz="1200" dirty="0" smtClean="0">
                <a:solidFill>
                  <a:prstClr val="white"/>
                </a:solidFill>
                <a:latin typeface="Chaloult_Cond" panose="00000400000000000000" pitchFamily="2" charset="0"/>
              </a:rPr>
              <a:t>Centre intégré de santé et de services sociaux de Chaudière-Appalaches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27538" y="404813"/>
            <a:ext cx="4716462" cy="273685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pic>
        <p:nvPicPr>
          <p:cNvPr id="10" name="Imag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434138"/>
            <a:ext cx="141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93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00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8" name="ZoneTexte 9"/>
          <p:cNvSpPr txBox="1">
            <a:spLocks noChangeArrowheads="1"/>
          </p:cNvSpPr>
          <p:nvPr userDrawn="1"/>
        </p:nvSpPr>
        <p:spPr bwMode="auto">
          <a:xfrm>
            <a:off x="0" y="71438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CA" altLang="fr-FR" sz="1200" dirty="0" smtClean="0">
                <a:solidFill>
                  <a:prstClr val="white"/>
                </a:solidFill>
                <a:latin typeface="Chaloult_Cond" panose="00000400000000000000" pitchFamily="2" charset="0"/>
              </a:rPr>
              <a:t>Centre intégré de santé et de services sociaux de Chaudière-Appalaches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27538" y="404813"/>
            <a:ext cx="4716462" cy="273685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E55B12"/>
              </a:solidFill>
            </a:endParaRPr>
          </a:p>
        </p:txBody>
      </p:sp>
      <p:pic>
        <p:nvPicPr>
          <p:cNvPr id="10" name="Imag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434138"/>
            <a:ext cx="141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572000" y="3356992"/>
            <a:ext cx="4320480" cy="2448272"/>
          </a:xfrm>
        </p:spPr>
        <p:txBody>
          <a:bodyPr/>
          <a:lstStyle/>
          <a:p>
            <a:r>
              <a:rPr lang="fr-CA" sz="2000" i="1" dirty="0" smtClean="0">
                <a:latin typeface="Arial Narrow" panose="020B0606020202030204" pitchFamily="34" charset="0"/>
              </a:rPr>
              <a:t>Présenté par Kathleen Paquet</a:t>
            </a:r>
          </a:p>
          <a:p>
            <a:r>
              <a:rPr lang="fr-CA" sz="1400" i="1" dirty="0" smtClean="0">
                <a:latin typeface="Arial Narrow" panose="020B0606020202030204" pitchFamily="34" charset="0"/>
              </a:rPr>
              <a:t>Responsable de la gestion du risques en sécurité incendie dans les résidences privées pour aînés</a:t>
            </a:r>
            <a:r>
              <a:rPr lang="fr-CA" sz="2000" i="1" dirty="0" smtClean="0">
                <a:latin typeface="Arial Narrow" panose="020B0606020202030204" pitchFamily="34" charset="0"/>
              </a:rPr>
              <a:t/>
            </a:r>
            <a:br>
              <a:rPr lang="fr-CA" sz="2000" i="1" dirty="0" smtClean="0">
                <a:latin typeface="Arial Narrow" panose="020B0606020202030204" pitchFamily="34" charset="0"/>
              </a:rPr>
            </a:br>
            <a:endParaRPr lang="fr-CA" sz="2000" i="1" dirty="0" smtClean="0">
              <a:latin typeface="Arial Narrow" panose="020B0606020202030204" pitchFamily="34" charset="0"/>
            </a:endParaRPr>
          </a:p>
          <a:p>
            <a:r>
              <a:rPr lang="fr-CA" sz="2000" i="1" dirty="0" smtClean="0">
                <a:latin typeface="Arial Narrow" panose="020B0606020202030204" pitchFamily="34" charset="0"/>
              </a:rPr>
              <a:t>Direction de la qualité, de l’évaluation, de la performance et de l’éthique</a:t>
            </a:r>
            <a:endParaRPr lang="fr-CA" sz="2000" i="1" dirty="0">
              <a:latin typeface="Arial Narrow" panose="020B0606020202030204" pitchFamily="34" charset="0"/>
            </a:endParaRPr>
          </a:p>
          <a:p>
            <a:endParaRPr lang="fr-CA" sz="2000" i="1" dirty="0" smtClean="0">
              <a:latin typeface="Arial Narrow" panose="020B0606020202030204" pitchFamily="34" charset="0"/>
            </a:endParaRPr>
          </a:p>
          <a:p>
            <a:r>
              <a:rPr lang="fr-CA" sz="2000" i="1" dirty="0" smtClean="0">
                <a:latin typeface="Arial Narrow" panose="020B0606020202030204" pitchFamily="34" charset="0"/>
              </a:rPr>
              <a:t>Mars 2017</a:t>
            </a:r>
            <a:br>
              <a:rPr lang="fr-CA" sz="2000" i="1" dirty="0" smtClean="0">
                <a:latin typeface="Arial Narrow" panose="020B0606020202030204" pitchFamily="34" charset="0"/>
              </a:rPr>
            </a:br>
            <a:endParaRPr lang="fr-CA" sz="2000" i="1" dirty="0">
              <a:latin typeface="Arial Narrow" panose="020B060602020203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0" y="548680"/>
            <a:ext cx="4464496" cy="2520280"/>
          </a:xfrm>
        </p:spPr>
        <p:txBody>
          <a:bodyPr>
            <a:noAutofit/>
          </a:bodyPr>
          <a:lstStyle/>
          <a:p>
            <a:pPr algn="ctr"/>
            <a:r>
              <a:rPr lang="fr-CA" sz="2400" b="1" dirty="0" smtClean="0">
                <a:latin typeface="Arial Narrow" panose="020B0606020202030204" pitchFamily="34" charset="0"/>
              </a:rPr>
              <a:t>GESTION DU RISQUE en </a:t>
            </a:r>
            <a:br>
              <a:rPr lang="fr-CA" sz="2400" b="1" dirty="0" smtClean="0">
                <a:latin typeface="Arial Narrow" panose="020B0606020202030204" pitchFamily="34" charset="0"/>
              </a:rPr>
            </a:br>
            <a:r>
              <a:rPr lang="fr-CA" sz="2400" b="1" dirty="0" smtClean="0">
                <a:latin typeface="Arial Narrow" panose="020B0606020202030204" pitchFamily="34" charset="0"/>
              </a:rPr>
              <a:t>SÉCURITÉ INCENDIE (GRSI) dans les</a:t>
            </a:r>
            <a:br>
              <a:rPr lang="fr-CA" sz="2400" b="1" dirty="0" smtClean="0">
                <a:latin typeface="Arial Narrow" panose="020B0606020202030204" pitchFamily="34" charset="0"/>
              </a:rPr>
            </a:br>
            <a:r>
              <a:rPr lang="fr-CA" sz="2400" b="1" dirty="0" smtClean="0">
                <a:latin typeface="Arial Narrow" panose="020B0606020202030204" pitchFamily="34" charset="0"/>
              </a:rPr>
              <a:t>RÉSIDENCES PRIVÉES POUR AÎNÉS</a:t>
            </a:r>
            <a:br>
              <a:rPr lang="fr-CA" sz="2400" b="1" dirty="0" smtClean="0">
                <a:latin typeface="Arial Narrow" panose="020B0606020202030204" pitchFamily="34" charset="0"/>
              </a:rPr>
            </a:br>
            <a:r>
              <a:rPr lang="fr-CA" sz="2400" b="1" dirty="0">
                <a:latin typeface="Arial Narrow" panose="020B0606020202030204" pitchFamily="34" charset="0"/>
              </a:rPr>
              <a:t/>
            </a:r>
            <a:br>
              <a:rPr lang="fr-CA" sz="2400" b="1" dirty="0">
                <a:latin typeface="Arial Narrow" panose="020B0606020202030204" pitchFamily="34" charset="0"/>
              </a:rPr>
            </a:br>
            <a:r>
              <a:rPr lang="fr-CA" sz="2400" b="1" dirty="0" smtClean="0">
                <a:latin typeface="Arial Narrow" panose="020B0606020202030204" pitchFamily="34" charset="0"/>
              </a:rPr>
              <a:t>COLLOQUE </a:t>
            </a:r>
            <a:br>
              <a:rPr lang="fr-CA" sz="2400" b="1" dirty="0" smtClean="0">
                <a:latin typeface="Arial Narrow" panose="020B0606020202030204" pitchFamily="34" charset="0"/>
              </a:rPr>
            </a:br>
            <a:r>
              <a:rPr lang="fr-CA" sz="2400" b="1" dirty="0" smtClean="0">
                <a:latin typeface="Arial Narrow" panose="020B0606020202030204" pitchFamily="34" charset="0"/>
              </a:rPr>
              <a:t>POUR LE MIEUX-ÊTRE DES AÎNÉS</a:t>
            </a:r>
            <a:endParaRPr lang="fr-CA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PLAN DE SÉCURITÉ INCENDIE</a:t>
            </a:r>
            <a:endParaRPr lang="fr-CA" sz="2400" b="1" cap="sm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 smtClean="0">
                <a:latin typeface="Arial Narrow" panose="020B0606020202030204" pitchFamily="34" charset="0"/>
              </a:rPr>
              <a:t>Exploitant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Élabore, maintien à jour, fait connaître et met en application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Service de sécurité incendie (SSI)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Prend connaissance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Accompagne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A" sz="1800" dirty="0" smtClean="0">
                <a:latin typeface="Arial Narrow" panose="020B0606020202030204" pitchFamily="34" charset="0"/>
              </a:rPr>
              <a:t>Fiche 7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A" sz="1800" dirty="0" smtClean="0">
                <a:latin typeface="Arial Narrow" panose="020B0606020202030204" pitchFamily="34" charset="0"/>
              </a:rPr>
              <a:t>Fiche 8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A" sz="1800" dirty="0" smtClean="0">
                <a:latin typeface="Arial Narrow" panose="020B0606020202030204" pitchFamily="34" charset="0"/>
              </a:rPr>
              <a:t>Fiche 11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Centre intégré de santé et de services sociaux (CISSS)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Rend disponible les outils et s’assure de leur compréhension</a:t>
            </a:r>
            <a:endParaRPr lang="fr-CA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Supporte et accompagne au besoin</a:t>
            </a:r>
          </a:p>
        </p:txBody>
      </p:sp>
    </p:spTree>
    <p:extLst>
      <p:ext uri="{BB962C8B-B14F-4D97-AF65-F5344CB8AC3E}">
        <p14:creationId xmlns:p14="http://schemas.microsoft.com/office/powerpoint/2010/main" val="302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STRATÉGIES D’ÉVACUATION</a:t>
            </a:r>
            <a:endParaRPr lang="fr-CA" sz="2400" b="1" cap="sm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Exploitant 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Élabore et fait connaître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Applique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Service de sécurité </a:t>
            </a:r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incendie (SSI)</a:t>
            </a:r>
            <a:endParaRPr lang="fr-C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Collabore à l’élaboration</a:t>
            </a:r>
          </a:p>
          <a:p>
            <a:pPr lvl="2">
              <a:buClr>
                <a:prstClr val="white">
                  <a:lumMod val="50000"/>
                </a:prstClr>
              </a:buClr>
              <a:buFont typeface="Courier New" panose="02070309020205020404" pitchFamily="49" charset="0"/>
              <a:buChar char="o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Indique les lieux sécuritaires sur les plans d’évacuation</a:t>
            </a:r>
            <a:endParaRPr lang="fr-CA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2">
              <a:buClr>
                <a:prstClr val="white">
                  <a:lumMod val="50000"/>
                </a:prstClr>
              </a:buClr>
              <a:buFont typeface="Courier New" panose="02070309020205020404" pitchFamily="49" charset="0"/>
              <a:buChar char="o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Détermine la ou les annexes propres à la résidence</a:t>
            </a:r>
            <a:endParaRPr lang="fr-CA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Centre intégré de santé et de services </a:t>
            </a:r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sociaux (CISSS)</a:t>
            </a:r>
            <a:endParaRPr lang="fr-C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Rend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disponibles les outils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et s’assure de leur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compréhension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Collabore à l’élaboration au besoin</a:t>
            </a:r>
          </a:p>
        </p:txBody>
      </p:sp>
    </p:spTree>
    <p:extLst>
      <p:ext uri="{BB962C8B-B14F-4D97-AF65-F5344CB8AC3E}">
        <p14:creationId xmlns:p14="http://schemas.microsoft.com/office/powerpoint/2010/main" val="38993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FORMATION DU PERSONNEL</a:t>
            </a:r>
            <a:endParaRPr lang="fr-CA" sz="2400" b="1" cap="sm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8066087" cy="4536504"/>
          </a:xfrm>
        </p:spPr>
        <p:txBody>
          <a:bodyPr/>
          <a:lstStyle/>
          <a:p>
            <a:pPr lvl="0"/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Exploitant</a:t>
            </a:r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Rend disponible et assure le suivi</a:t>
            </a:r>
          </a:p>
          <a:p>
            <a:pPr marL="457200" lvl="1" indent="0">
              <a:buClr>
                <a:prstClr val="white">
                  <a:lumMod val="50000"/>
                </a:prstClr>
              </a:buClr>
              <a:buNone/>
            </a:pPr>
            <a:r>
              <a:rPr lang="fr-CA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2.8.1.2 Formation du personnel de surveillance</a:t>
            </a:r>
          </a:p>
          <a:p>
            <a:pPr marL="1162050" lvl="1" indent="0">
              <a:buClr>
                <a:prstClr val="white">
                  <a:lumMod val="50000"/>
                </a:prstClr>
              </a:buClr>
              <a:buNone/>
            </a:pPr>
            <a:r>
              <a:rPr lang="fr-CA" sz="16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1) Avant de charger le personne de surveillance de responsabilités en matière de sécurité incendie, il faut lui donner une formation portant sur les mesures à prendre en cas d’urgence, mesures qui sont décrites dans le plan de sécurité incendie (voir l’annexe A)</a:t>
            </a:r>
            <a:r>
              <a:rPr lang="fr-CA" sz="1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Suggère fortement 2 fois par année</a:t>
            </a:r>
          </a:p>
          <a:p>
            <a:pPr lvl="0"/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Service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de sécurité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incendie (SSI)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Répond aux questions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Effectue une visite du bâtiment en présence des employés</a:t>
            </a:r>
            <a:endParaRPr lang="fr-CA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Centre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intégré de santé et de services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sociaux (CISSS)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1800" dirty="0">
                <a:solidFill>
                  <a:prstClr val="black"/>
                </a:solidFill>
                <a:latin typeface="Arial Narrow" panose="020B0606020202030204" pitchFamily="34" charset="0"/>
              </a:rPr>
              <a:t>Rend </a:t>
            </a: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disponibles </a:t>
            </a:r>
            <a:r>
              <a:rPr lang="fr-CA" sz="1800" dirty="0">
                <a:solidFill>
                  <a:prstClr val="black"/>
                </a:solidFill>
                <a:latin typeface="Arial Narrow" panose="020B0606020202030204" pitchFamily="34" charset="0"/>
              </a:rPr>
              <a:t>les outils et s’assure de leur compréhension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Compile les données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Assure un suivi adapté aux besoins</a:t>
            </a:r>
            <a:endParaRPr lang="fr-CA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34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INFORMATION ET SENSIBILISATION DES RÉSIDENTS</a:t>
            </a:r>
            <a:endParaRPr lang="fr-CA" sz="2400" b="1" cap="sm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Exploitant 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Rend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disponibles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et assure le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suivi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Idéalement au moins 2 fois par année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Service de sécurité </a:t>
            </a:r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incendie (SSI)</a:t>
            </a:r>
            <a:endParaRPr lang="fr-C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Répond aux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questions via l’exploitant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Effectue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un retour après l’exercice d’évacuation</a:t>
            </a:r>
          </a:p>
          <a:p>
            <a:pPr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Centre </a:t>
            </a:r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intégré de santé et de services </a:t>
            </a:r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sociaux (CISSS)</a:t>
            </a:r>
            <a:endParaRPr lang="fr-C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Rend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disponibles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les outils et s’assure de leur compréhension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Assure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un suivi adapté aux besoins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35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65591" cy="994122"/>
          </a:xfrm>
        </p:spPr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EXERCICES D’ÉVACUATION</a:t>
            </a:r>
            <a:endParaRPr lang="fr-CA" sz="2400" b="1" cap="sm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84784"/>
            <a:ext cx="8210103" cy="4421088"/>
          </a:xfrm>
        </p:spPr>
        <p:txBody>
          <a:bodyPr/>
          <a:lstStyle/>
          <a:p>
            <a:pPr lvl="0"/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Exploitant 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Effectue des exercices d’évacuation aux 6 mois</a:t>
            </a:r>
          </a:p>
          <a:p>
            <a:pPr marL="457200" lvl="1" indent="0">
              <a:buClr>
                <a:prstClr val="white">
                  <a:lumMod val="50000"/>
                </a:prstClr>
              </a:buClr>
              <a:buNone/>
            </a:pPr>
            <a:r>
              <a:rPr lang="fr-CA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2.8.3.2 Fréquence</a:t>
            </a:r>
          </a:p>
          <a:p>
            <a:pPr marL="800100" lvl="1" indent="-342900">
              <a:buClr>
                <a:prstClr val="white">
                  <a:lumMod val="50000"/>
                </a:prstClr>
              </a:buClr>
              <a:buAutoNum type="arabicParenR"/>
            </a:pPr>
            <a:r>
              <a:rPr lang="fr-CA" sz="16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Le personnel de surveillance doit procéder aux exercices d’incendie …</a:t>
            </a:r>
          </a:p>
          <a:p>
            <a:pPr marL="809625" lvl="1" indent="0">
              <a:buClr>
                <a:prstClr val="white">
                  <a:lumMod val="50000"/>
                </a:prstClr>
              </a:buClr>
              <a:buNone/>
            </a:pPr>
            <a:r>
              <a:rPr lang="fr-CA" sz="16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a) … dans les résidences privées pour aînés ces exercices doivent s’effectuer à des intervalles d’au plus 6 mois; toutefois, les occupants qui ne peuvent évacuer le bâtiment sans assistance ou qui ont des problèmes de santé, ne sont pas tenus de participer à l’évacuation mais le personnel de surveillance doit quand même les préparer comme s’ils devaient évacuer.</a:t>
            </a:r>
            <a:endParaRPr lang="fr-CA" sz="16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984250" lvl="2" indent="-263525">
              <a:buFont typeface="Courier New" panose="02070309020205020404" pitchFamily="49" charset="0"/>
              <a:buChar char="o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Un </a:t>
            </a:r>
            <a:r>
              <a:rPr lang="fr-CA" sz="1800" dirty="0">
                <a:solidFill>
                  <a:prstClr val="black"/>
                </a:solidFill>
                <a:latin typeface="Arial Narrow" panose="020B0606020202030204" pitchFamily="34" charset="0"/>
              </a:rPr>
              <a:t>exercice </a:t>
            </a: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général avec le service </a:t>
            </a:r>
            <a:r>
              <a:rPr lang="fr-CA" sz="1800" dirty="0">
                <a:solidFill>
                  <a:prstClr val="black"/>
                </a:solidFill>
                <a:latin typeface="Arial Narrow" panose="020B0606020202030204" pitchFamily="34" charset="0"/>
              </a:rPr>
              <a:t>de </a:t>
            </a: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sécurité incendie</a:t>
            </a:r>
          </a:p>
          <a:p>
            <a:pPr marL="984250" lvl="2" indent="-263525">
              <a:buFont typeface="Courier New" panose="02070309020205020404" pitchFamily="49" charset="0"/>
              <a:buChar char="o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 exercices par petits secteurs permettent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Chaque employé de mettre en application les connaissances  acquises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Déceler les problématiques propres à chaque secteur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CA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Accompagnement personnalisé</a:t>
            </a:r>
            <a:endParaRPr lang="fr-CA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EXERCICES D’ÉVACUATION </a:t>
            </a:r>
            <a:r>
              <a:rPr lang="fr-CA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(suite)</a:t>
            </a:r>
            <a:endParaRPr lang="fr-CA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8138095" cy="4421088"/>
          </a:xfrm>
        </p:spPr>
        <p:txBody>
          <a:bodyPr/>
          <a:lstStyle/>
          <a:p>
            <a:pPr lvl="0"/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Service </a:t>
            </a:r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sécurité </a:t>
            </a:r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incendie (SSI)</a:t>
            </a:r>
            <a:endParaRPr lang="fr-CA" sz="2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2" indent="-342900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Procède </a:t>
            </a:r>
            <a:r>
              <a:rPr lang="fr-CA" altLang="fr-F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à un exercice d’évacuation chaque </a:t>
            </a:r>
            <a:r>
              <a:rPr lang="fr-CA" alt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année</a:t>
            </a:r>
          </a:p>
          <a:p>
            <a:pPr marL="1081088" lvl="3" indent="-277813">
              <a:buClr>
                <a:srgbClr val="004796"/>
              </a:buClr>
              <a:buFont typeface="Courier New" panose="02070309020205020404" pitchFamily="49" charset="0"/>
              <a:buChar char="o"/>
            </a:pPr>
            <a:r>
              <a:rPr lang="fr-CA" altLang="fr-FR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Uniformisation des pratiques</a:t>
            </a:r>
          </a:p>
          <a:p>
            <a:pPr marL="742950" lvl="2" indent="-342900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2000" dirty="0" smtClean="0">
                <a:latin typeface="Arial Narrow" panose="020B0606020202030204" pitchFamily="34" charset="0"/>
              </a:rPr>
              <a:t>Compile </a:t>
            </a:r>
            <a:r>
              <a:rPr lang="fr-CA" altLang="fr-FR" sz="2000" dirty="0">
                <a:latin typeface="Arial Narrow" panose="020B0606020202030204" pitchFamily="34" charset="0"/>
              </a:rPr>
              <a:t>les informations</a:t>
            </a:r>
          </a:p>
          <a:p>
            <a:pPr marL="1081088" lvl="2" indent="-277813" defTabSz="379413">
              <a:buClr>
                <a:srgbClr val="004796"/>
              </a:buClr>
              <a:buFont typeface="Courier New" panose="02070309020205020404" pitchFamily="49" charset="0"/>
              <a:buChar char="o"/>
              <a:tabLst>
                <a:tab pos="1081088" algn="l"/>
              </a:tabLst>
            </a:pPr>
            <a:r>
              <a:rPr lang="fr-CA" altLang="fr-FR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Nom </a:t>
            </a:r>
            <a:r>
              <a:rPr lang="fr-CA" altLang="fr-FR" sz="1800" dirty="0">
                <a:solidFill>
                  <a:prstClr val="black"/>
                </a:solidFill>
                <a:latin typeface="Arial Narrow" panose="020B0606020202030204" pitchFamily="34" charset="0"/>
              </a:rPr>
              <a:t>ou numéro de chambre des résidents non évacués dans les temps ou absents</a:t>
            </a:r>
          </a:p>
          <a:p>
            <a:pPr marL="1081088" lvl="2" indent="-277813" defTabSz="379413">
              <a:buClr>
                <a:srgbClr val="004796"/>
              </a:buClr>
              <a:buFont typeface="Courier New" panose="02070309020205020404" pitchFamily="49" charset="0"/>
              <a:buChar char="o"/>
              <a:tabLst>
                <a:tab pos="1081088" algn="l"/>
              </a:tabLst>
            </a:pPr>
            <a:r>
              <a:rPr lang="fr-CA" altLang="fr-FR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Raison </a:t>
            </a:r>
            <a:r>
              <a:rPr lang="fr-CA" altLang="fr-FR" sz="1800" dirty="0">
                <a:solidFill>
                  <a:prstClr val="black"/>
                </a:solidFill>
                <a:latin typeface="Arial Narrow" panose="020B0606020202030204" pitchFamily="34" charset="0"/>
              </a:rPr>
              <a:t>pour laquelle la personne n’a pas respecté le délai </a:t>
            </a:r>
            <a:r>
              <a:rPr lang="fr-CA" altLang="fr-FR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d’évacuation</a:t>
            </a:r>
            <a:endParaRPr lang="fr-CA" altLang="fr-FR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42950" lvl="2" indent="-342900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Effectue un retour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auprès du propriétaire, du personnel et des résidents après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l’exercice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d’évacuation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42950" lvl="2" indent="-342900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Complète </a:t>
            </a:r>
            <a:r>
              <a:rPr lang="fr-CA" altLang="fr-F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la fiche 12 </a:t>
            </a:r>
            <a:r>
              <a:rPr lang="fr-CA" altLang="fr-FR" sz="1800" dirty="0">
                <a:solidFill>
                  <a:prstClr val="black"/>
                </a:solidFill>
                <a:latin typeface="Arial Narrow" panose="020B0606020202030204" pitchFamily="34" charset="0"/>
              </a:rPr>
              <a:t>(suivi de l’exercice d’évacuation) </a:t>
            </a:r>
            <a:r>
              <a:rPr lang="fr-CA" altLang="fr-F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et la </a:t>
            </a:r>
            <a:r>
              <a:rPr lang="fr-CA" alt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fait </a:t>
            </a:r>
            <a:r>
              <a:rPr lang="fr-CA" altLang="fr-F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suivre au </a:t>
            </a:r>
            <a:r>
              <a:rPr lang="fr-CA" alt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CISSS si un problème a été rencontré </a:t>
            </a:r>
            <a:r>
              <a:rPr lang="fr-CA" altLang="fr-FR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(ex.: Délai non respecté)</a:t>
            </a:r>
            <a:endParaRPr lang="fr-CA" altLang="fr-FR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42950" lvl="2" indent="-342900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Effectue </a:t>
            </a:r>
            <a:r>
              <a:rPr lang="fr-CA" altLang="fr-F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un suivi annuel des actions réalisées au </a:t>
            </a:r>
            <a:r>
              <a:rPr lang="fr-CA" alt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CISSS</a:t>
            </a:r>
          </a:p>
        </p:txBody>
      </p:sp>
    </p:spTree>
    <p:extLst>
      <p:ext uri="{BB962C8B-B14F-4D97-AF65-F5344CB8AC3E}">
        <p14:creationId xmlns:p14="http://schemas.microsoft.com/office/powerpoint/2010/main" val="33112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EXERCICES D’ÉVACUATION </a:t>
            </a:r>
            <a:r>
              <a:rPr lang="fr-C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fr-C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suite)</a:t>
            </a:r>
            <a:endParaRPr lang="fr-CA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4796"/>
              </a:buClr>
            </a:pP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Centre intégré de santé et de services </a:t>
            </a:r>
            <a:r>
              <a:rPr lang="fr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sociaux (CISSS)</a:t>
            </a:r>
            <a:endParaRPr lang="fr-CA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Rend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disponibles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les outils et s’assure de leur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compréhension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Assiste aux exercices d’évacuation pour les résidences où il y a des doutes ou qui sont en suivi du risque</a:t>
            </a: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Accompagne le propriétaire et/ou le service de sécurité incendie, au besoin, pour les exercices par petits secteurs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Assure un suivi adapté aux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besoins</a:t>
            </a:r>
            <a:endParaRPr lang="fr-CA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74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  <a:tabLst>
                <a:tab pos="7981950" algn="l"/>
              </a:tabLst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EXERCICES D’ÉVACUATION – UNIFORMISATION DES PRATIQUES</a:t>
            </a:r>
            <a:r>
              <a:rPr lang="fr-CA" altLang="fr-FR" sz="2400" i="0" dirty="0" smtClean="0"/>
              <a:t/>
            </a:r>
            <a:br>
              <a:rPr lang="fr-CA" altLang="fr-FR" sz="2400" i="0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484784"/>
            <a:ext cx="7992244" cy="4608513"/>
          </a:xfrm>
        </p:spPr>
        <p:txBody>
          <a:bodyPr/>
          <a:lstStyle/>
          <a:p>
            <a:pPr marL="342900" lvl="1" indent="-342900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Prendre rendez-vous avec le service de sécurité incendie et aviser les résidents</a:t>
            </a:r>
          </a:p>
          <a:p>
            <a:pPr marL="342900" lvl="1" indent="-342900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S’assurer que les résidents sont dans leur chambre avant de déclencher l’alarme</a:t>
            </a:r>
          </a:p>
          <a:p>
            <a:pPr marL="342900" lvl="1" indent="-342900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Effectuer la simulation avec le nombre minimal d’employés présents</a:t>
            </a:r>
          </a:p>
          <a:p>
            <a:pPr marL="342900" lvl="1" indent="-342900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Le résident doit toujours se diriger vers la sortie la plus près</a:t>
            </a:r>
          </a:p>
          <a:p>
            <a:pPr marL="342900" lvl="1" indent="-342900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Pour l’employé responsable:</a:t>
            </a:r>
          </a:p>
          <a:p>
            <a:pPr marL="714375" lvl="1" indent="-352425" defTabSz="714375">
              <a:buClr>
                <a:srgbClr val="004796"/>
              </a:buClr>
              <a:buFont typeface="Wingdings" panose="05000000000000000000" pitchFamily="2" charset="2"/>
              <a:buChar char="ü"/>
              <a:tabLst>
                <a:tab pos="714375" algn="l"/>
              </a:tabLst>
            </a:pPr>
            <a:r>
              <a:rPr lang="fr-CA" altLang="fr-FR" sz="1800" dirty="0" smtClean="0">
                <a:latin typeface="Arial Narrow" panose="020B0606020202030204" pitchFamily="34" charset="0"/>
              </a:rPr>
              <a:t>Amener le résident dans un lieu sécuritaire (compartiment voisin, cage d’escaliers, extérieur)</a:t>
            </a:r>
          </a:p>
          <a:p>
            <a:pPr marL="342900" lvl="1" indent="19050" defTabSz="714375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1800" dirty="0">
                <a:latin typeface="Arial Narrow" panose="020B0606020202030204" pitchFamily="34" charset="0"/>
              </a:rPr>
              <a:t>	</a:t>
            </a:r>
            <a:r>
              <a:rPr lang="fr-CA" altLang="fr-FR" sz="1800" dirty="0" smtClean="0">
                <a:latin typeface="Arial Narrow" panose="020B0606020202030204" pitchFamily="34" charset="0"/>
              </a:rPr>
              <a:t>Sortir les résidents à l’extérieur</a:t>
            </a:r>
          </a:p>
          <a:p>
            <a:pPr marL="342900" lvl="1" indent="19050" defTabSz="714375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1800" dirty="0" smtClean="0">
                <a:latin typeface="Arial Narrow" panose="020B0606020202030204" pitchFamily="34" charset="0"/>
              </a:rPr>
              <a:t>	Diriger les résidents au point de rassemblement</a:t>
            </a:r>
          </a:p>
          <a:p>
            <a:pPr marL="342900" lvl="1" indent="-342900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Disposer des chaises au point de rassemblement et prévoir des rafraichissements au besoin.</a:t>
            </a:r>
          </a:p>
          <a:p>
            <a:pPr marL="342900" lvl="1" indent="0" defTabSz="715963">
              <a:buClr>
                <a:srgbClr val="004796"/>
              </a:buClr>
              <a:buNone/>
            </a:pPr>
            <a:endParaRPr lang="fr-CA" altLang="fr-FR" sz="2000" dirty="0">
              <a:latin typeface="+mn-lt"/>
            </a:endParaRP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2000" b="1" i="1" dirty="0">
              <a:latin typeface="+mn-lt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+mn-lt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3" y="312940"/>
            <a:ext cx="8065591" cy="994122"/>
          </a:xfrm>
        </p:spPr>
        <p:txBody>
          <a:bodyPr/>
          <a:lstStyle/>
          <a:p>
            <a:pPr lvl="1" algn="l" rtl="0">
              <a:spcBef>
                <a:spcPct val="0"/>
              </a:spcBef>
              <a:tabLst>
                <a:tab pos="7981950" algn="l"/>
              </a:tabLst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EXERCICES D’ÉVACUATION - UNIFORMISATION DES PRATIQUES</a:t>
            </a:r>
            <a:r>
              <a:rPr lang="fr-CA" altLang="fr-FR" sz="2400" i="0" dirty="0" smtClean="0"/>
              <a:t/>
            </a:r>
            <a:br>
              <a:rPr lang="fr-CA" altLang="fr-FR" sz="2400" i="0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381998"/>
            <a:ext cx="7561387" cy="4421088"/>
          </a:xfrm>
        </p:spPr>
        <p:txBody>
          <a:bodyPr/>
          <a:lstStyle/>
          <a:p>
            <a:pPr marL="342900" lvl="1" indent="-342900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Exercice d’évacuation:</a:t>
            </a:r>
          </a:p>
          <a:p>
            <a:pPr marL="342900" lvl="1" indent="19050" defTabSz="714375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1800" dirty="0">
                <a:latin typeface="Arial Narrow" panose="020B0606020202030204" pitchFamily="34" charset="0"/>
              </a:rPr>
              <a:t>	</a:t>
            </a:r>
            <a:r>
              <a:rPr lang="fr-CA" altLang="fr-FR" sz="1800" dirty="0" smtClean="0">
                <a:latin typeface="Arial Narrow" panose="020B0606020202030204" pitchFamily="34" charset="0"/>
              </a:rPr>
              <a:t>doit se faire dans des conditions météorologiques acceptables</a:t>
            </a:r>
          </a:p>
          <a:p>
            <a:pPr marL="723900" lvl="1" indent="-361950" defTabSz="714375">
              <a:buClr>
                <a:srgbClr val="004796"/>
              </a:buClr>
              <a:buFont typeface="Wingdings" panose="05000000000000000000" pitchFamily="2" charset="2"/>
              <a:buChar char="ü"/>
            </a:pPr>
            <a:r>
              <a:rPr lang="fr-CA" altLang="fr-FR" sz="1800" dirty="0" smtClean="0">
                <a:latin typeface="Arial Narrow" panose="020B0606020202030204" pitchFamily="34" charset="0"/>
              </a:rPr>
              <a:t>ne doit pas se terminer dans un salon ou une autre pièce du bâtiment mais à </a:t>
            </a:r>
            <a:r>
              <a:rPr lang="fr-CA" altLang="fr-FR" sz="1800" b="1" dirty="0">
                <a:latin typeface="Arial Narrow" panose="020B0606020202030204" pitchFamily="34" charset="0"/>
              </a:rPr>
              <a:t>l</a:t>
            </a:r>
            <a:r>
              <a:rPr lang="fr-CA" altLang="fr-FR" sz="1800" b="1" dirty="0" smtClean="0">
                <a:latin typeface="Arial Narrow" panose="020B0606020202030204" pitchFamily="34" charset="0"/>
              </a:rPr>
              <a:t>’EXTÉRIEUR</a:t>
            </a:r>
            <a:r>
              <a:rPr lang="fr-CA" altLang="fr-FR" sz="1800" dirty="0" smtClean="0">
                <a:latin typeface="Arial Narrow" panose="020B0606020202030204" pitchFamily="34" charset="0"/>
              </a:rPr>
              <a:t> (sauf à quelques exceptions déterminées par le complément au guide)</a:t>
            </a:r>
          </a:p>
          <a:p>
            <a:pPr marL="266700" lvl="1" indent="-266700" defTabSz="714375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Des membres du personnel peuvent encadrer les descentes dans les escaliers</a:t>
            </a:r>
          </a:p>
          <a:p>
            <a:pPr marL="266700" lvl="1" indent="-266700" defTabSz="714375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Ne pas obliger les résidents à risque de chute </a:t>
            </a:r>
            <a:r>
              <a:rPr lang="fr-CA" altLang="fr-FR" sz="2000" dirty="0">
                <a:latin typeface="Arial Narrow" panose="020B0606020202030204" pitchFamily="34" charset="0"/>
              </a:rPr>
              <a:t>à</a:t>
            </a:r>
            <a:r>
              <a:rPr lang="fr-CA" altLang="fr-FR" sz="2000" dirty="0" smtClean="0">
                <a:latin typeface="Arial Narrow" panose="020B0606020202030204" pitchFamily="34" charset="0"/>
              </a:rPr>
              <a:t> descendre les escaliers mais évaluer la capacité à se rendre en lieu sécuritaire</a:t>
            </a:r>
          </a:p>
          <a:p>
            <a:pPr marL="266700" lvl="1" indent="-266700" defTabSz="714375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Prendre en note le nom des personnes n’ayant pas évacuées dans les délais prescrits ou absentes, remplir le tableau et le transmettre au CISSS / CIUSSS</a:t>
            </a:r>
          </a:p>
          <a:p>
            <a:pPr marL="266700" lvl="1" indent="-266700" defTabSz="714375">
              <a:buClr>
                <a:srgbClr val="004796"/>
              </a:buClr>
            </a:pPr>
            <a:r>
              <a:rPr lang="fr-CA" altLang="fr-FR" sz="2000" dirty="0" smtClean="0">
                <a:latin typeface="Arial Narrow" panose="020B0606020202030204" pitchFamily="34" charset="0"/>
              </a:rPr>
              <a:t>Un exercice individuel supervisé sera demandé pour ces personnes afin de mesurer le risque</a:t>
            </a:r>
          </a:p>
          <a:p>
            <a:pPr marL="266700" lvl="1" indent="-266700" defTabSz="714375">
              <a:buClr>
                <a:srgbClr val="004796"/>
              </a:buClr>
            </a:pPr>
            <a:endParaRPr lang="fr-CA" altLang="fr-FR" sz="1800" dirty="0">
              <a:latin typeface="Arial Narrow" panose="020B0606020202030204" pitchFamily="34" charset="0"/>
            </a:endParaRP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2000" b="1" i="1" dirty="0">
              <a:latin typeface="+mn-lt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+mn-lt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fr-CA" sz="2400" b="1" dirty="0" smtClean="0">
                <a:latin typeface="Arial Narrow" panose="020B0606020202030204" pitchFamily="34" charset="0"/>
              </a:rPr>
              <a:t>CIRCONSTANCES MENANT À LA GESTION DU RISQUE INCENDIE</a:t>
            </a:r>
            <a:endParaRPr lang="fr-CA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00201"/>
            <a:ext cx="8064252" cy="442108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r-CA" sz="2400" dirty="0">
                <a:latin typeface="Arial Narrow" panose="020B0606020202030204" pitchFamily="34" charset="0"/>
              </a:rPr>
              <a:t>Exercice d’évacuation non réalisé dans l’année</a:t>
            </a:r>
          </a:p>
          <a:p>
            <a:pPr marL="571500" indent="-2857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lang="fr-CA" sz="2000" dirty="0" smtClean="0">
                <a:latin typeface="Arial Narrow" panose="020B0606020202030204" pitchFamily="34" charset="0"/>
              </a:rPr>
              <a:t>Roulement </a:t>
            </a:r>
            <a:r>
              <a:rPr lang="fr-CA" sz="2000" dirty="0">
                <a:latin typeface="Arial Narrow" panose="020B0606020202030204" pitchFamily="34" charset="0"/>
              </a:rPr>
              <a:t>du personnel et évolution </a:t>
            </a:r>
            <a:r>
              <a:rPr lang="fr-CA" sz="2000" dirty="0" smtClean="0">
                <a:latin typeface="Arial Narrow" panose="020B0606020202030204" pitchFamily="34" charset="0"/>
              </a:rPr>
              <a:t>de </a:t>
            </a:r>
            <a:r>
              <a:rPr lang="fr-CA" sz="2000" dirty="0">
                <a:latin typeface="Arial Narrow" panose="020B0606020202030204" pitchFamily="34" charset="0"/>
              </a:rPr>
              <a:t>l’autonomie de la clientèle </a:t>
            </a:r>
            <a:endParaRPr lang="fr-CA" sz="2000" dirty="0" smtClean="0">
              <a:latin typeface="Arial Narrow" panose="020B0606020202030204" pitchFamily="34" charset="0"/>
            </a:endParaRPr>
          </a:p>
          <a:p>
            <a:pPr marL="571500" indent="-2857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lang="fr-CA" sz="2000" dirty="0" smtClean="0">
                <a:latin typeface="Arial Narrow" panose="020B0606020202030204" pitchFamily="34" charset="0"/>
              </a:rPr>
              <a:t>Exercice </a:t>
            </a:r>
            <a:r>
              <a:rPr lang="fr-CA" sz="2000" dirty="0">
                <a:latin typeface="Arial Narrow" panose="020B0606020202030204" pitchFamily="34" charset="0"/>
              </a:rPr>
              <a:t>annuel </a:t>
            </a:r>
            <a:r>
              <a:rPr lang="fr-CA" sz="2000" dirty="0" smtClean="0">
                <a:latin typeface="Arial Narrow" panose="020B0606020202030204" pitchFamily="34" charset="0"/>
              </a:rPr>
              <a:t>requis </a:t>
            </a:r>
            <a:r>
              <a:rPr lang="fr-CA" sz="2000" dirty="0">
                <a:latin typeface="Arial Narrow" panose="020B0606020202030204" pitchFamily="34" charset="0"/>
              </a:rPr>
              <a:t>afin de vérifier le niveau de sécurité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1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CA" sz="2400" dirty="0">
                <a:latin typeface="Arial Narrow" panose="020B0606020202030204" pitchFamily="34" charset="0"/>
              </a:rPr>
              <a:t>Doutes sur la capacité à évacuer en toute sécurité</a:t>
            </a:r>
          </a:p>
          <a:p>
            <a:pPr marL="609600" defTabSz="6286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2000" dirty="0" smtClean="0">
                <a:latin typeface="Arial Narrow" panose="020B0606020202030204" pitchFamily="34" charset="0"/>
              </a:rPr>
              <a:t>Vérifications </a:t>
            </a:r>
            <a:r>
              <a:rPr lang="fr-CA" sz="2000" dirty="0">
                <a:latin typeface="Arial Narrow" panose="020B0606020202030204" pitchFamily="34" charset="0"/>
              </a:rPr>
              <a:t>nécessaires afin de </a:t>
            </a:r>
            <a:r>
              <a:rPr lang="fr-CA" sz="2000" dirty="0" smtClean="0">
                <a:latin typeface="Arial Narrow" panose="020B0606020202030204" pitchFamily="34" charset="0"/>
              </a:rPr>
              <a:t>mesurer </a:t>
            </a:r>
            <a:r>
              <a:rPr lang="fr-CA" sz="2000" dirty="0">
                <a:latin typeface="Arial Narrow" panose="020B0606020202030204" pitchFamily="34" charset="0"/>
              </a:rPr>
              <a:t>le niveau de </a:t>
            </a:r>
            <a:r>
              <a:rPr lang="fr-CA" sz="2000" dirty="0" smtClean="0">
                <a:latin typeface="Arial Narrow" panose="020B0606020202030204" pitchFamily="34" charset="0"/>
              </a:rPr>
              <a:t>risque</a:t>
            </a:r>
            <a:endParaRPr lang="fr-CA" sz="2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CA" sz="2000" dirty="0"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 Ne </a:t>
            </a:r>
            <a:r>
              <a:rPr lang="fr-CA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mène </a:t>
            </a:r>
            <a:r>
              <a:rPr lang="fr-CA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pas nécessairement </a:t>
            </a:r>
            <a:r>
              <a:rPr lang="fr-CA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au processus </a:t>
            </a:r>
            <a:r>
              <a:rPr lang="fr-CA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de gestion du </a:t>
            </a:r>
            <a:r>
              <a:rPr lang="fr-CA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risque</a:t>
            </a:r>
            <a:r>
              <a:rPr lang="fr-CA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fr-CA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CA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Délai d’évacuation non rencontré</a:t>
            </a:r>
          </a:p>
          <a:p>
            <a:pPr marL="552450" lvl="0" indent="-285750" defTabSz="6286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Intervention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en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GRSI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pour vérifier à quel niveau se situe la ou les problématiques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 </a:t>
            </a:r>
            <a:r>
              <a:rPr lang="fr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trouver des solutions pour y </a:t>
            </a: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pallier</a:t>
            </a:r>
            <a:endParaRPr lang="fr-CA" altLang="fr-FR" sz="2000" dirty="0">
              <a:latin typeface="Arial Narrow" panose="020B0606020202030204" pitchFamily="34" charset="0"/>
            </a:endParaRP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2000" b="1" i="1" dirty="0">
              <a:latin typeface="Arial Narrow" panose="020B0606020202030204" pitchFamily="34" charset="0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Arial Narrow" panose="020B0606020202030204" pitchFamily="34" charset="0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sz="20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99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fr-CA" altLang="fr-FR" sz="2400" b="1" i="0" dirty="0" smtClean="0">
                <a:latin typeface="Arial Narrow" panose="020B0606020202030204" pitchFamily="34" charset="0"/>
              </a:rPr>
              <a:t>ORIGINE</a:t>
            </a:r>
            <a:r>
              <a:rPr lang="fr-CA" altLang="fr-FR" sz="2400" i="0" dirty="0" smtClean="0">
                <a:latin typeface="Arial Narrow" panose="020B0606020202030204" pitchFamily="34" charset="0"/>
              </a:rPr>
              <a:t/>
            </a:r>
            <a:br>
              <a:rPr lang="fr-CA" altLang="fr-FR" sz="2400" i="0" dirty="0" smtClean="0">
                <a:latin typeface="Arial Narrow" panose="020B0606020202030204" pitchFamily="34" charset="0"/>
              </a:rPr>
            </a:br>
            <a:endParaRPr lang="fr-CA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00200"/>
            <a:ext cx="8281616" cy="449309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r-CA" sz="2400" dirty="0" smtClean="0">
                <a:latin typeface="Arial Narrow" panose="020B0606020202030204" pitchFamily="34" charset="0"/>
              </a:rPr>
              <a:t>2007 – Premier règlement sur la certification des résidences privées pour aînés</a:t>
            </a:r>
          </a:p>
          <a:p>
            <a:pPr>
              <a:spcBef>
                <a:spcPts val="0"/>
              </a:spcBef>
              <a:defRPr/>
            </a:pPr>
            <a:endParaRPr lang="fr-CA" sz="24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CA" sz="2400" dirty="0">
                <a:latin typeface="Arial Narrow" panose="020B0606020202030204" pitchFamily="34" charset="0"/>
              </a:rPr>
              <a:t>Un des </a:t>
            </a:r>
            <a:r>
              <a:rPr lang="fr-CA" sz="2400" dirty="0" smtClean="0">
                <a:latin typeface="Arial Narrow" panose="020B0606020202030204" pitchFamily="34" charset="0"/>
              </a:rPr>
              <a:t>critères </a:t>
            </a:r>
            <a:r>
              <a:rPr lang="fr-CA" sz="2400" dirty="0">
                <a:latin typeface="Arial Narrow" panose="020B0606020202030204" pitchFamily="34" charset="0"/>
              </a:rPr>
              <a:t>de certification porte sur la sécurité </a:t>
            </a:r>
            <a:r>
              <a:rPr lang="fr-CA" sz="2400" dirty="0" smtClean="0">
                <a:latin typeface="Arial Narrow" panose="020B0606020202030204" pitchFamily="34" charset="0"/>
              </a:rPr>
              <a:t>:</a:t>
            </a:r>
          </a:p>
          <a:p>
            <a:pPr indent="17463" defTabSz="7239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2000" dirty="0" smtClean="0">
                <a:latin typeface="Arial Narrow" panose="020B0606020202030204" pitchFamily="34" charset="0"/>
              </a:rPr>
              <a:t>	la </a:t>
            </a:r>
            <a:r>
              <a:rPr lang="fr-CA" sz="2000" dirty="0">
                <a:latin typeface="Arial Narrow" panose="020B0606020202030204" pitchFamily="34" charset="0"/>
              </a:rPr>
              <a:t>conformité du plan de sécurité incendie (PSI) dont le délai </a:t>
            </a:r>
            <a:r>
              <a:rPr lang="fr-CA" sz="2000" dirty="0" smtClean="0">
                <a:latin typeface="Arial Narrow" panose="020B0606020202030204" pitchFamily="34" charset="0"/>
              </a:rPr>
              <a:t>d’évacuation</a:t>
            </a:r>
          </a:p>
          <a:p>
            <a:pPr indent="17463" defTabSz="7239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2000" dirty="0">
                <a:latin typeface="Arial Narrow" panose="020B0606020202030204" pitchFamily="34" charset="0"/>
              </a:rPr>
              <a:t>	le respect des lois et règlements des autres </a:t>
            </a:r>
            <a:r>
              <a:rPr lang="fr-CA" sz="2000" dirty="0" smtClean="0">
                <a:latin typeface="Arial Narrow" panose="020B0606020202030204" pitchFamily="34" charset="0"/>
              </a:rPr>
              <a:t>instances</a:t>
            </a:r>
            <a:endParaRPr lang="fr-CA" sz="2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CA" sz="11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CA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CA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Temps requis pour évacuer la résidence ne respecte pas le délai alloué selon le type de bâtiment</a:t>
            </a:r>
          </a:p>
          <a:p>
            <a:pPr indent="20638" defTabSz="7239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fr-C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SSI doit aviser le CISSS / CIUSSS</a:t>
            </a:r>
          </a:p>
          <a:p>
            <a:pPr indent="20638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fr-C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fr-C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CISSS / CIUSSS intervient auprès d’autres instances pour trouver des solutions</a:t>
            </a:r>
          </a:p>
          <a:p>
            <a:pPr indent="20638" defTabSz="7239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fr-C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Peut mener à une demande de relocalisation de certains résidents ou à un 	changement d’usage</a:t>
            </a:r>
            <a:r>
              <a:rPr lang="fr-C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C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du bâtiment</a:t>
            </a:r>
            <a:endParaRPr lang="fr-CA" altLang="fr-FR" sz="2000" dirty="0">
              <a:latin typeface="+mn-lt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8943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VÉRIFICATION ET INTERVENTION</a:t>
            </a:r>
            <a:endParaRPr lang="fr-CA" sz="2400" b="1" cap="sm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400" dirty="0" smtClean="0">
                <a:latin typeface="Arial Narrow" panose="020B0606020202030204" pitchFamily="34" charset="0"/>
              </a:rPr>
              <a:t>Le Centre intégré de santé et de services sociaux (CISSS)</a:t>
            </a:r>
          </a:p>
          <a:p>
            <a:r>
              <a:rPr lang="fr-CA" sz="2000" dirty="0" smtClean="0">
                <a:latin typeface="Arial Narrow" panose="020B0606020202030204" pitchFamily="34" charset="0"/>
              </a:rPr>
              <a:t>Vérifie </a:t>
            </a:r>
            <a:r>
              <a:rPr lang="fr-CA" sz="2000" dirty="0">
                <a:latin typeface="Arial Narrow" panose="020B0606020202030204" pitchFamily="34" charset="0"/>
              </a:rPr>
              <a:t>si les 5 étapes de la prévention ont été appliquées </a:t>
            </a:r>
          </a:p>
          <a:p>
            <a:r>
              <a:rPr lang="fr-CA" sz="2000" dirty="0" smtClean="0">
                <a:latin typeface="Arial Narrow" panose="020B0606020202030204" pitchFamily="34" charset="0"/>
              </a:rPr>
              <a:t>Recueille </a:t>
            </a:r>
            <a:r>
              <a:rPr lang="fr-CA" sz="2000" dirty="0">
                <a:latin typeface="Arial Narrow" panose="020B0606020202030204" pitchFamily="34" charset="0"/>
              </a:rPr>
              <a:t>les informations pertinentes à l’analyse du risque</a:t>
            </a:r>
          </a:p>
          <a:p>
            <a:r>
              <a:rPr lang="fr-CA" sz="2000" dirty="0" smtClean="0">
                <a:latin typeface="Arial Narrow" panose="020B0606020202030204" pitchFamily="34" charset="0"/>
              </a:rPr>
              <a:t>Analyse </a:t>
            </a:r>
            <a:r>
              <a:rPr lang="fr-CA" sz="2000" dirty="0">
                <a:latin typeface="Arial Narrow" panose="020B0606020202030204" pitchFamily="34" charset="0"/>
              </a:rPr>
              <a:t>la capacité d’évacuation de la </a:t>
            </a:r>
            <a:r>
              <a:rPr lang="fr-CA" sz="2000" dirty="0" smtClean="0">
                <a:latin typeface="Arial Narrow" panose="020B0606020202030204" pitchFamily="34" charset="0"/>
              </a:rPr>
              <a:t>clientèle</a:t>
            </a:r>
          </a:p>
          <a:p>
            <a:r>
              <a:rPr lang="fr-CA" sz="2000" dirty="0" smtClean="0">
                <a:latin typeface="Arial Narrow" panose="020B0606020202030204" pitchFamily="34" charset="0"/>
              </a:rPr>
              <a:t>Analyse le risque dans son ensemble</a:t>
            </a:r>
          </a:p>
          <a:p>
            <a:r>
              <a:rPr lang="fr-CA" sz="2000" dirty="0" smtClean="0">
                <a:latin typeface="Arial Narrow" panose="020B0606020202030204" pitchFamily="34" charset="0"/>
              </a:rPr>
              <a:t>Planifie les rencontres de suivi </a:t>
            </a:r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ÉLÉMENTS D’ANALYSE</a:t>
            </a:r>
            <a:endParaRPr lang="fr-CA" sz="2400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 smtClean="0">
                <a:latin typeface="Arial Narrow" panose="020B0606020202030204" pitchFamily="34" charset="0"/>
              </a:rPr>
              <a:t>5</a:t>
            </a:r>
            <a:r>
              <a:rPr lang="fr-CA" dirty="0" smtClean="0">
                <a:latin typeface="Arial Narrow" panose="020B0606020202030204" pitchFamily="34" charset="0"/>
              </a:rPr>
              <a:t> </a:t>
            </a:r>
            <a:r>
              <a:rPr lang="fr-CA" sz="2400" dirty="0">
                <a:latin typeface="Arial Narrow" panose="020B0606020202030204" pitchFamily="34" charset="0"/>
              </a:rPr>
              <a:t>étapes de la prévention</a:t>
            </a:r>
          </a:p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Bâtiment et équipements</a:t>
            </a:r>
          </a:p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Clientèle (par problématique à l’évacuation, par secteur et par issue)</a:t>
            </a:r>
          </a:p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Personnel et communication</a:t>
            </a:r>
          </a:p>
          <a:p>
            <a:pPr lvl="0"/>
            <a:r>
              <a:rPr lang="fr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Service incendie (exercices, commentaires, délai d’intervention, etc.)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Autres</a:t>
            </a:r>
            <a:endParaRPr lang="fr-C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  <a:tabLst>
                <a:tab pos="7981950" algn="l"/>
              </a:tabLst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AUTRES ÉLÉMENTS À CONSIDÉRER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00201"/>
            <a:ext cx="8208963" cy="4421088"/>
          </a:xfrm>
        </p:spPr>
        <p:txBody>
          <a:bodyPr/>
          <a:lstStyle/>
          <a:p>
            <a:pPr marL="342900" lvl="1" indent="-342900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Programme « Voisins secours » ou équivalent connu</a:t>
            </a:r>
          </a:p>
          <a:p>
            <a:pPr marL="342900" lvl="1" indent="-342900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Entraide balisée par des résidents</a:t>
            </a:r>
          </a:p>
          <a:p>
            <a:pPr marL="342900" lvl="1" indent="-342900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Autres mesures proposées</a:t>
            </a:r>
            <a:endParaRPr lang="fr-CA" altLang="fr-FR" dirty="0">
              <a:latin typeface="+mn-lt"/>
            </a:endParaRP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2000" b="1" i="1" dirty="0">
              <a:latin typeface="+mn-lt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+mn-lt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757" y="3133099"/>
            <a:ext cx="2094921" cy="2542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1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INFORMATIONS NÉCESSAIRES</a:t>
            </a:r>
            <a:endParaRPr lang="fr-CA" sz="2400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 smtClean="0">
                <a:latin typeface="Arial Narrow" panose="020B0606020202030204" pitchFamily="34" charset="0"/>
              </a:rPr>
              <a:t>Du </a:t>
            </a:r>
            <a:r>
              <a:rPr lang="fr-CA" sz="2400" dirty="0">
                <a:latin typeface="Arial Narrow" panose="020B0606020202030204" pitchFamily="34" charset="0"/>
              </a:rPr>
              <a:t>propriétaire de la </a:t>
            </a:r>
            <a:r>
              <a:rPr lang="fr-CA" sz="2400" dirty="0" smtClean="0">
                <a:latin typeface="Arial Narrow" panose="020B0606020202030204" pitchFamily="34" charset="0"/>
              </a:rPr>
              <a:t>RPA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Fiche </a:t>
            </a:r>
            <a:r>
              <a:rPr lang="fr-CA" sz="2000" dirty="0">
                <a:latin typeface="Arial Narrow" panose="020B0606020202030204" pitchFamily="34" charset="0"/>
              </a:rPr>
              <a:t>1 : Mesures particulières d’aide à l’évacuation</a:t>
            </a:r>
          </a:p>
          <a:p>
            <a:pPr marL="714375" lvl="1" indent="-266700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Fiche </a:t>
            </a:r>
            <a:r>
              <a:rPr lang="fr-CA" sz="2000" dirty="0">
                <a:latin typeface="Arial Narrow" panose="020B0606020202030204" pitchFamily="34" charset="0"/>
              </a:rPr>
              <a:t>8 : Trajet d’évacuation et matériel de protection incendie </a:t>
            </a:r>
            <a:r>
              <a:rPr lang="fr-CA" sz="2000" dirty="0" smtClean="0">
                <a:latin typeface="Arial Narrow" panose="020B0606020202030204" pitchFamily="34" charset="0"/>
              </a:rPr>
              <a:t>– Plan d’évacuation avec # de chambres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Suivi </a:t>
            </a:r>
            <a:r>
              <a:rPr lang="fr-CA" sz="2000" dirty="0">
                <a:latin typeface="Arial Narrow" panose="020B0606020202030204" pitchFamily="34" charset="0"/>
              </a:rPr>
              <a:t>des formations et des stratégies d’évacuation </a:t>
            </a:r>
            <a:r>
              <a:rPr lang="fr-CA" sz="2000" dirty="0" smtClean="0">
                <a:latin typeface="Arial Narrow" panose="020B0606020202030204" pitchFamily="34" charset="0"/>
              </a:rPr>
              <a:t>– Personnel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Tableau </a:t>
            </a:r>
            <a:r>
              <a:rPr lang="fr-CA" sz="2000" dirty="0">
                <a:latin typeface="Arial Narrow" panose="020B0606020202030204" pitchFamily="34" charset="0"/>
              </a:rPr>
              <a:t>de suivi des séances de sensibilisation – </a:t>
            </a:r>
            <a:r>
              <a:rPr lang="fr-CA" sz="2000" dirty="0" smtClean="0">
                <a:latin typeface="Arial Narrow" panose="020B0606020202030204" pitchFamily="34" charset="0"/>
              </a:rPr>
              <a:t>Résidents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Tableau </a:t>
            </a:r>
            <a:r>
              <a:rPr lang="fr-CA" sz="2000" dirty="0">
                <a:latin typeface="Arial Narrow" panose="020B0606020202030204" pitchFamily="34" charset="0"/>
              </a:rPr>
              <a:t>de suivi des exercices d’évacuation – Résidents et </a:t>
            </a:r>
            <a:r>
              <a:rPr lang="fr-CA" sz="2000" dirty="0" smtClean="0">
                <a:latin typeface="Arial Narrow" panose="020B0606020202030204" pitchFamily="34" charset="0"/>
              </a:rPr>
              <a:t>personnel</a:t>
            </a:r>
            <a:endParaRPr lang="fr-CA" sz="2000" dirty="0">
              <a:latin typeface="Arial Narrow" panose="020B0606020202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24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INFORMATIONS NÉCESSAIRES</a:t>
            </a:r>
            <a:endParaRPr lang="fr-CA" sz="2400" b="1" cap="sm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 smtClean="0">
                <a:latin typeface="Arial Narrow" panose="020B0606020202030204" pitchFamily="34" charset="0"/>
              </a:rPr>
              <a:t>Des </a:t>
            </a:r>
            <a:r>
              <a:rPr lang="fr-CA" sz="2400" dirty="0">
                <a:latin typeface="Arial Narrow" panose="020B0606020202030204" pitchFamily="34" charset="0"/>
              </a:rPr>
              <a:t>services de sécurité </a:t>
            </a:r>
            <a:r>
              <a:rPr lang="fr-CA" sz="2400" dirty="0" smtClean="0">
                <a:latin typeface="Arial Narrow" panose="020B0606020202030204" pitchFamily="34" charset="0"/>
              </a:rPr>
              <a:t>incendie</a:t>
            </a:r>
          </a:p>
          <a:p>
            <a:pPr marL="714375" lvl="1" indent="-266700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Fiche </a:t>
            </a:r>
            <a:r>
              <a:rPr lang="fr-CA" sz="2000" dirty="0">
                <a:latin typeface="Arial Narrow" panose="020B0606020202030204" pitchFamily="34" charset="0"/>
              </a:rPr>
              <a:t>11 : </a:t>
            </a:r>
            <a:r>
              <a:rPr lang="fr-CA" sz="2000" dirty="0" smtClean="0">
                <a:latin typeface="Arial Narrow" panose="020B0606020202030204" pitchFamily="34" charset="0"/>
              </a:rPr>
              <a:t>Détermination du délai d’évacuation mesurable lors d’un exercice d’évacuation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Fiche 12 : Rapport d’observation de l’exercice d’évacuation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Des </a:t>
            </a:r>
            <a:r>
              <a:rPr lang="fr-CA" sz="2400" dirty="0">
                <a:latin typeface="Arial Narrow" panose="020B0606020202030204" pitchFamily="34" charset="0"/>
              </a:rPr>
              <a:t>ressources Web </a:t>
            </a:r>
            <a:r>
              <a:rPr lang="fr-CA" sz="2400" dirty="0" smtClean="0">
                <a:latin typeface="Arial Narrow" panose="020B0606020202030204" pitchFamily="34" charset="0"/>
              </a:rPr>
              <a:t>suivantes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Fiche </a:t>
            </a:r>
            <a:r>
              <a:rPr lang="fr-CA" sz="2000" dirty="0">
                <a:latin typeface="Arial Narrow" panose="020B0606020202030204" pitchFamily="34" charset="0"/>
              </a:rPr>
              <a:t>d’information sur la RPA </a:t>
            </a:r>
            <a:r>
              <a:rPr lang="fr-CA" sz="1600" dirty="0" smtClean="0">
                <a:latin typeface="Arial Narrow" panose="020B0606020202030204" pitchFamily="34" charset="0"/>
              </a:rPr>
              <a:t>http</a:t>
            </a:r>
            <a:r>
              <a:rPr lang="fr-CA" sz="1600" dirty="0">
                <a:latin typeface="Arial Narrow" panose="020B0606020202030204" pitchFamily="34" charset="0"/>
              </a:rPr>
              <a:t>://</a:t>
            </a:r>
            <a:r>
              <a:rPr lang="fr-CA" sz="1600" dirty="0" smtClean="0">
                <a:latin typeface="Arial Narrow" panose="020B0606020202030204" pitchFamily="34" charset="0"/>
              </a:rPr>
              <a:t>wpp01.msss.gouv.qc.ca/appl/K10/public/K10FormRecherche.asp</a:t>
            </a:r>
            <a:endParaRPr lang="fr-CA" sz="16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Schéma de couverture de risque</a:t>
            </a:r>
            <a:r>
              <a:rPr lang="fr-CA" sz="2200" dirty="0" smtClean="0">
                <a:latin typeface="Arial Narrow" panose="020B0606020202030204" pitchFamily="34" charset="0"/>
              </a:rPr>
              <a:t> </a:t>
            </a:r>
          </a:p>
          <a:p>
            <a:pPr marL="723900" lvl="1" indent="0">
              <a:buNone/>
            </a:pPr>
            <a:r>
              <a:rPr lang="fr-CA" sz="1600" dirty="0" smtClean="0">
                <a:latin typeface="Arial Narrow" panose="020B0606020202030204" pitchFamily="34" charset="0"/>
              </a:rPr>
              <a:t>http</a:t>
            </a:r>
            <a:r>
              <a:rPr lang="fr-CA" sz="1600" dirty="0">
                <a:latin typeface="Arial Narrow" panose="020B0606020202030204" pitchFamily="34" charset="0"/>
              </a:rPr>
              <a:t>://</a:t>
            </a:r>
            <a:r>
              <a:rPr lang="fr-CA" sz="1600" dirty="0" smtClean="0">
                <a:latin typeface="Arial Narrow" panose="020B0606020202030204" pitchFamily="34" charset="0"/>
              </a:rPr>
              <a:t>www.securitepublique.gouv.qc.ca/securite-incendie/ssi/schema-risques.html</a:t>
            </a:r>
            <a:endParaRPr lang="fr-CA" sz="1600" dirty="0">
              <a:latin typeface="Arial Narrow" panose="020B0606020202030204" pitchFamily="34" charset="0"/>
            </a:endParaRPr>
          </a:p>
          <a:p>
            <a:r>
              <a:rPr lang="fr-CA" sz="2400" dirty="0" smtClean="0">
                <a:latin typeface="Arial Narrow" panose="020B0606020202030204" pitchFamily="34" charset="0"/>
              </a:rPr>
              <a:t>Base de données « Survey Monkey »</a:t>
            </a:r>
            <a:endParaRPr lang="fr-C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SITE </a:t>
            </a:r>
            <a:r>
              <a:rPr lang="fr-CA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INTERNET</a:t>
            </a:r>
            <a:br>
              <a:rPr lang="fr-CA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prevenirlefeu.com</a:t>
            </a:r>
            <a:endParaRPr lang="fr-CA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36904" cy="457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  <a:tabLst>
                <a:tab pos="7981950" algn="l"/>
              </a:tabLst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OUTILS DISPONIBLES</a:t>
            </a:r>
            <a:r>
              <a:rPr lang="fr-CA" altLang="fr-FR" sz="2400" i="0" dirty="0" smtClean="0"/>
              <a:t/>
            </a:r>
            <a:br>
              <a:rPr lang="fr-CA" altLang="fr-FR" sz="2400" i="0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412776"/>
            <a:ext cx="8208268" cy="4608513"/>
          </a:xfrm>
        </p:spPr>
        <p:txBody>
          <a:bodyPr/>
          <a:lstStyle/>
          <a:p>
            <a:pPr marL="361950" lvl="1" indent="-361950" defTabSz="715963">
              <a:buClr>
                <a:srgbClr val="004796"/>
              </a:buClr>
            </a:pPr>
            <a:r>
              <a:rPr lang="fr-CA" alt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Plan de sécurité </a:t>
            </a:r>
            <a:r>
              <a:rPr lang="fr-CA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incendie et documents explicatifs</a:t>
            </a:r>
          </a:p>
          <a:p>
            <a:pPr marL="361950" lvl="1" indent="-361950" defTabSz="715963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Programme de formation à l’intention du personnel</a:t>
            </a:r>
          </a:p>
          <a:p>
            <a:pPr marL="361950" lvl="1" indent="-361950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Capsules d’information et de sensibilisation à l’intention des résidents</a:t>
            </a:r>
          </a:p>
          <a:p>
            <a:pPr marL="361950" lvl="1" indent="-361950" defTabSz="715963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Outils de planification et de mise en application des stratégies d’évacuation à l’intention des exploitants</a:t>
            </a:r>
          </a:p>
          <a:p>
            <a:pPr marL="361950" lvl="1" indent="-361950" defTabSz="715963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Tableaux de planification et de suivi des formations et des exercices d’évacuation</a:t>
            </a:r>
          </a:p>
          <a:p>
            <a:pPr marL="361950" lvl="1" indent="-361950" defTabSz="715963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Tableau d’évaluation de la capacité de la clientèle</a:t>
            </a:r>
            <a:r>
              <a:rPr lang="fr-CA" altLang="fr-FR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 à </a:t>
            </a:r>
            <a:r>
              <a:rPr lang="fr-CA" altLang="fr-FR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évacuer</a:t>
            </a:r>
            <a:endParaRPr lang="fr-CA" altLang="fr-FR" dirty="0">
              <a:latin typeface="Arial Narrow" panose="020B0606020202030204" pitchFamily="34" charset="0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+mn-lt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53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INFORMATION TRANSMISE AUX EXPLOITANTS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412776"/>
            <a:ext cx="46085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Pochette d’information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Dépliant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Affiche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DVD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Formation des employés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Information et sensibilisation des résidents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Élaboration des stratégies d’évacuation</a:t>
            </a:r>
            <a:endParaRPr lang="fr-CA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94" y="1546107"/>
            <a:ext cx="3263743" cy="25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7" y="4064094"/>
            <a:ext cx="4594308" cy="224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51" y="3140968"/>
            <a:ext cx="2462810" cy="33860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>
                <a:latin typeface="Arial Narrow" panose="020B0606020202030204" pitchFamily="34" charset="0"/>
              </a:rPr>
              <a:t>QUESTIONS OU COMMENTAIRES ?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 algn="ctr">
              <a:buNone/>
            </a:pPr>
            <a:r>
              <a:rPr lang="fr-CA" b="1" dirty="0" smtClean="0">
                <a:latin typeface="Arial Narrow" panose="020B0606020202030204" pitchFamily="34" charset="0"/>
              </a:rPr>
              <a:t>MERCI pour votre  précieuse collaboration !</a:t>
            </a:r>
            <a:endParaRPr lang="fr-CA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fr-CA" altLang="fr-FR" sz="2400" b="1" i="0" dirty="0" smtClean="0">
                <a:latin typeface="Arial Narrow" panose="020B0606020202030204" pitchFamily="34" charset="0"/>
              </a:rPr>
              <a:t>USAGE DU BÂTIMENT</a:t>
            </a:r>
            <a:r>
              <a:rPr lang="fr-CA" altLang="fr-FR" sz="2400" i="0" dirty="0" smtClean="0"/>
              <a:t/>
            </a:r>
            <a:br>
              <a:rPr lang="fr-CA" altLang="fr-FR" sz="2400" i="0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La plupart des résidences privées pour aînés (RPA) ont été </a:t>
            </a:r>
            <a:r>
              <a:rPr lang="fr-CA" altLang="fr-FR" dirty="0" smtClean="0">
                <a:latin typeface="Arial Narrow" panose="020B0606020202030204" pitchFamily="34" charset="0"/>
              </a:rPr>
              <a:t>conçues et construites </a:t>
            </a:r>
            <a:r>
              <a:rPr lang="fr-CA" altLang="fr-FR" dirty="0" smtClean="0">
                <a:latin typeface="Arial Narrow" panose="020B0606020202030204" pitchFamily="34" charset="0"/>
              </a:rPr>
              <a:t>selon les critères associés au groupe C </a:t>
            </a:r>
            <a:r>
              <a:rPr lang="fr-CA" altLang="fr-FR" sz="2000" dirty="0" smtClean="0">
                <a:latin typeface="Arial Narrow" panose="020B0606020202030204" pitchFamily="34" charset="0"/>
              </a:rPr>
              <a:t>(habitation) </a:t>
            </a:r>
            <a:r>
              <a:rPr lang="fr-CA" altLang="fr-FR" dirty="0" smtClean="0">
                <a:latin typeface="Arial Narrow" panose="020B0606020202030204" pitchFamily="34" charset="0"/>
              </a:rPr>
              <a:t>– Code national du bâtiment (CNB)</a:t>
            </a: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1600" dirty="0" smtClean="0">
              <a:latin typeface="Arial Narrow" panose="020B0606020202030204" pitchFamily="34" charset="0"/>
            </a:endParaRPr>
          </a:p>
          <a:p>
            <a:pPr marL="342900" lvl="1" indent="-342900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Usage B3 </a:t>
            </a:r>
            <a:r>
              <a:rPr lang="fr-CA" altLang="fr-FR" sz="2000" dirty="0" smtClean="0">
                <a:latin typeface="Arial Narrow" panose="020B0606020202030204" pitchFamily="34" charset="0"/>
              </a:rPr>
              <a:t>(Résidences privées pour aînés) </a:t>
            </a:r>
            <a:r>
              <a:rPr lang="fr-CA" altLang="fr-FR" dirty="0" smtClean="0">
                <a:latin typeface="Arial Narrow" panose="020B0606020202030204" pitchFamily="34" charset="0"/>
              </a:rPr>
              <a:t>autrefois Résidence supervisée </a:t>
            </a:r>
            <a:r>
              <a:rPr lang="fr-CA" altLang="fr-FR" sz="2000" dirty="0" smtClean="0">
                <a:latin typeface="Arial Narrow" panose="020B0606020202030204" pitchFamily="34" charset="0"/>
              </a:rPr>
              <a:t>(établissement de soins construit comme habitation avec restrictions et particularités)</a:t>
            </a: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1600" dirty="0" smtClean="0">
              <a:latin typeface="Arial Narrow" panose="020B0606020202030204" pitchFamily="34" charset="0"/>
            </a:endParaRPr>
          </a:p>
          <a:p>
            <a:pPr marL="342900" lvl="1" indent="-342900">
              <a:buClr>
                <a:srgbClr val="004796"/>
              </a:buClr>
            </a:pPr>
            <a:r>
              <a:rPr lang="fr-CA" altLang="fr-FR" dirty="0" smtClean="0">
                <a:latin typeface="Arial Narrow" panose="020B0606020202030204" pitchFamily="34" charset="0"/>
              </a:rPr>
              <a:t>Les </a:t>
            </a:r>
            <a:r>
              <a:rPr lang="fr-CA" altLang="fr-FR" dirty="0" smtClean="0">
                <a:latin typeface="Arial Narrow" panose="020B0606020202030204" pitchFamily="34" charset="0"/>
              </a:rPr>
              <a:t>critères du groupe B2 </a:t>
            </a:r>
            <a:r>
              <a:rPr lang="fr-CA" altLang="fr-FR" sz="2000" dirty="0" smtClean="0">
                <a:latin typeface="Arial Narrow" panose="020B0606020202030204" pitchFamily="34" charset="0"/>
              </a:rPr>
              <a:t>(</a:t>
            </a:r>
            <a:r>
              <a:rPr lang="fr-CA" altLang="fr-FR" sz="2000" dirty="0" smtClean="0">
                <a:latin typeface="Arial Narrow" panose="020B0606020202030204" pitchFamily="34" charset="0"/>
              </a:rPr>
              <a:t>établissement de soins ou de détention)</a:t>
            </a:r>
            <a:r>
              <a:rPr lang="fr-CA" altLang="fr-FR" dirty="0" smtClean="0">
                <a:latin typeface="Arial Narrow" panose="020B0606020202030204" pitchFamily="34" charset="0"/>
              </a:rPr>
              <a:t> sont beaucoup plus exigeants et demandent des transformations parfois très importantes, avec des coûts tout aussi importants</a:t>
            </a:r>
            <a:r>
              <a:rPr lang="fr-CA" altLang="fr-FR" sz="2000" dirty="0" smtClean="0">
                <a:latin typeface="+mn-lt"/>
              </a:rPr>
              <a:t/>
            </a:r>
            <a:br>
              <a:rPr lang="fr-CA" altLang="fr-FR" sz="2000" dirty="0" smtClean="0">
                <a:latin typeface="+mn-lt"/>
              </a:rPr>
            </a:br>
            <a:endParaRPr lang="fr-CA" altLang="fr-FR" sz="2000" dirty="0" smtClean="0">
              <a:latin typeface="+mn-lt"/>
            </a:endParaRPr>
          </a:p>
          <a:p>
            <a:pPr marL="400050" lvl="2" indent="0">
              <a:buClr>
                <a:srgbClr val="004796"/>
              </a:buClr>
              <a:buNone/>
            </a:pPr>
            <a:endParaRPr lang="fr-CA" altLang="fr-FR" sz="2000" dirty="0">
              <a:latin typeface="+mn-lt"/>
            </a:endParaRP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2000" b="1" i="1" dirty="0">
              <a:latin typeface="+mn-lt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+mn-lt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02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IMPACTS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 smtClean="0">
                <a:latin typeface="Arial Narrow" panose="020B0606020202030204" pitchFamily="34" charset="0"/>
              </a:rPr>
              <a:t>Fermeture de résidences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Relocalisation parfois importante de résidents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Hausse de loyer pour les résidents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Difficulté pour le réseau à répondre à la hauteur des besoins</a:t>
            </a:r>
          </a:p>
          <a:p>
            <a:endParaRPr lang="fr-CA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fr-CA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 Nécessité de trouver un moyen de permettre aux résidents de demeurer dans la résidence de leur choix le plus longtemps possible tout en assurance une sécurité accrue »</a:t>
            </a:r>
            <a:endParaRPr lang="fr-CA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LA GESTION DU RISQUE EN SÉCURITÉ INCENDIE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556792"/>
            <a:ext cx="8066087" cy="4421088"/>
          </a:xfrm>
        </p:spPr>
        <p:txBody>
          <a:bodyPr/>
          <a:lstStyle/>
          <a:p>
            <a:r>
              <a:rPr lang="fr-CA" sz="2400" dirty="0" smtClean="0">
                <a:latin typeface="Arial Narrow" panose="020B0606020202030204" pitchFamily="34" charset="0"/>
              </a:rPr>
              <a:t>Analyse de la situation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Formation adaptée non-disponible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Stratégies d’évacuation souvent non-établies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Exercice d’évacuation annuelle seulement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A" sz="1800" dirty="0">
                <a:latin typeface="Arial Narrow" panose="020B0606020202030204" pitchFamily="34" charset="0"/>
              </a:rPr>
              <a:t>l</a:t>
            </a:r>
            <a:r>
              <a:rPr lang="fr-CA" sz="1800" dirty="0" smtClean="0">
                <a:latin typeface="Arial Narrow" panose="020B0606020202030204" pitchFamily="34" charset="0"/>
              </a:rPr>
              <a:t>orsqu’il y en avait…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A" sz="1800" dirty="0" smtClean="0">
                <a:latin typeface="Arial Narrow" panose="020B0606020202030204" pitchFamily="34" charset="0"/>
              </a:rPr>
              <a:t>en présence de très peu d’employés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Mise en place d’une approche </a:t>
            </a:r>
            <a:r>
              <a:rPr lang="fr-CA" sz="2000" dirty="0" smtClean="0">
                <a:latin typeface="Arial Narrow" panose="020B0606020202030204" pitchFamily="34" charset="0"/>
              </a:rPr>
              <a:t>(support, accompagnement, expertise, suivi) </a:t>
            </a:r>
            <a:r>
              <a:rPr lang="fr-CA" sz="2400" dirty="0" smtClean="0">
                <a:latin typeface="Arial Narrow" panose="020B0606020202030204" pitchFamily="34" charset="0"/>
              </a:rPr>
              <a:t>et développement d’outils</a:t>
            </a:r>
          </a:p>
          <a:p>
            <a:r>
              <a:rPr lang="fr-CA" sz="2400" dirty="0" smtClean="0">
                <a:latin typeface="Arial Narrow" panose="020B0606020202030204" pitchFamily="34" charset="0"/>
              </a:rPr>
              <a:t>Présentation aux instances concernées pour obtenir l’aval du déploiement en Chaudière-Appalaches </a:t>
            </a:r>
            <a:r>
              <a:rPr lang="fr-CA" sz="2000" dirty="0" smtClean="0">
                <a:latin typeface="Arial Narrow" panose="020B0606020202030204" pitchFamily="34" charset="0"/>
              </a:rPr>
              <a:t>(MSP, RBQ, MSSS, ACSIQ, RQRA)</a:t>
            </a:r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Recommandations du Coroner Delage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>
                <a:latin typeface="Arial Narrow" panose="020B0606020202030204" pitchFamily="34" charset="0"/>
              </a:rPr>
              <a:t>Dépôt du rapport du coroner Cyrille Delage sur l’enquête de l’incendie de la résidence du Havre à L’Isle-Verte – recommandation en matière de sécurité incendie</a:t>
            </a:r>
            <a:br>
              <a:rPr lang="fr-CA" sz="2400" dirty="0">
                <a:latin typeface="Arial Narrow" panose="020B0606020202030204" pitchFamily="34" charset="0"/>
              </a:rPr>
            </a:br>
            <a:endParaRPr lang="fr-CA" sz="2400" dirty="0">
              <a:latin typeface="Arial Narrow" panose="020B0606020202030204" pitchFamily="34" charset="0"/>
            </a:endParaRPr>
          </a:p>
          <a:p>
            <a:r>
              <a:rPr lang="fr-CA" sz="2400" dirty="0">
                <a:latin typeface="Arial Narrow" panose="020B0606020202030204" pitchFamily="34" charset="0"/>
              </a:rPr>
              <a:t>Comité interministériel pour élaborer un plan d’action</a:t>
            </a:r>
          </a:p>
          <a:p>
            <a:endParaRPr lang="fr-CA" sz="2400" dirty="0">
              <a:latin typeface="Arial Narrow" panose="020B0606020202030204" pitchFamily="34" charset="0"/>
            </a:endParaRPr>
          </a:p>
          <a:p>
            <a:r>
              <a:rPr lang="fr-CA" sz="2400" dirty="0" smtClean="0">
                <a:latin typeface="Arial Narrow" panose="020B0606020202030204" pitchFamily="34" charset="0"/>
              </a:rPr>
              <a:t>Ministère </a:t>
            </a:r>
            <a:r>
              <a:rPr lang="fr-CA" sz="2400" dirty="0">
                <a:latin typeface="Arial Narrow" panose="020B0606020202030204" pitchFamily="34" charset="0"/>
              </a:rPr>
              <a:t>de la Santé et des Services sociaux (MSSS)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Arial Narrow" panose="020B0606020202030204" pitchFamily="34" charset="0"/>
              </a:rPr>
              <a:t>Déploiement </a:t>
            </a:r>
            <a:r>
              <a:rPr lang="fr-CA" sz="2000" dirty="0">
                <a:latin typeface="Arial Narrow" panose="020B0606020202030204" pitchFamily="34" charset="0"/>
              </a:rPr>
              <a:t>de l’approche en gestion du risque en sécurité </a:t>
            </a:r>
            <a:r>
              <a:rPr lang="fr-CA" sz="2000" dirty="0" smtClean="0">
                <a:latin typeface="Arial Narrow" panose="020B0606020202030204" pitchFamily="34" charset="0"/>
              </a:rPr>
              <a:t>incendie développé par le Centre intégré de santé et de services sociaux (CISSS) de Chaudière-Appalaches dans l’ensemble de la province</a:t>
            </a:r>
            <a:endParaRPr lang="fr-CA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33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/>
        </p:nvSpPr>
        <p:spPr bwMode="auto">
          <a:xfrm>
            <a:off x="2771775" y="3500438"/>
            <a:ext cx="60483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Chaloult_Cond" pitchFamily="2" charset="0"/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Chaloult_Cond" pitchFamily="2" charset="0"/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Chaloult_Cond" pitchFamily="2" charset="0"/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Chaloult_Cond" pitchFamily="2" charset="0"/>
              <a:defRPr b="1" i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marL="0" lvl="1" algn="r"/>
            <a:r>
              <a:rPr lang="fr-CA" altLang="fr-FR" sz="2400" i="0" dirty="0" smtClean="0"/>
              <a:t>LA GESTION DU RISQUE EN SÉCURITÉ INCENDIE EN CHAUDIÈRE-APPALACHES</a:t>
            </a:r>
            <a:endParaRPr lang="fr-CA" altLang="fr-FR" sz="2400" i="0" dirty="0"/>
          </a:p>
        </p:txBody>
      </p:sp>
    </p:spTree>
    <p:extLst>
      <p:ext uri="{BB962C8B-B14F-4D97-AF65-F5344CB8AC3E}">
        <p14:creationId xmlns:p14="http://schemas.microsoft.com/office/powerpoint/2010/main" val="9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3 NIVEAUX DE RISQUE</a:t>
            </a:r>
            <a:r>
              <a:rPr lang="fr-CA" altLang="fr-FR" sz="2400" b="1" i="0" dirty="0" smtClean="0"/>
              <a:t/>
            </a:r>
            <a:br>
              <a:rPr lang="fr-CA" altLang="fr-FR" sz="2400" b="1" i="0" dirty="0" smtClean="0"/>
            </a:b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2" indent="0">
              <a:buClr>
                <a:srgbClr val="004796"/>
              </a:buClr>
              <a:buNone/>
            </a:pPr>
            <a:endParaRPr lang="fr-CA" altLang="fr-FR" sz="2000" dirty="0" smtClean="0">
              <a:latin typeface="+mn-lt"/>
            </a:endParaRPr>
          </a:p>
          <a:p>
            <a:pPr marL="400050" lvl="2" indent="0">
              <a:buClr>
                <a:srgbClr val="004796"/>
              </a:buClr>
              <a:buNone/>
            </a:pPr>
            <a:endParaRPr lang="fr-CA" altLang="fr-FR" sz="2000" dirty="0">
              <a:latin typeface="+mn-lt"/>
            </a:endParaRPr>
          </a:p>
          <a:p>
            <a:pPr marL="0" lvl="1" indent="0">
              <a:buClr>
                <a:srgbClr val="004796"/>
              </a:buClr>
              <a:buNone/>
            </a:pPr>
            <a:endParaRPr lang="fr-CA" altLang="fr-FR" sz="2000" b="1" i="1" dirty="0">
              <a:latin typeface="+mn-lt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+mn-lt"/>
            </a:endParaRPr>
          </a:p>
          <a:p>
            <a:pPr>
              <a:buClr>
                <a:srgbClr val="004796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684213" cy="270000"/>
          </a:xfrm>
          <a:prstGeom prst="rect">
            <a:avLst/>
          </a:prstGeom>
          <a:solidFill>
            <a:srgbClr val="4A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-1" y="270001"/>
            <a:ext cx="684213" cy="270000"/>
          </a:xfrm>
          <a:prstGeom prst="rect">
            <a:avLst/>
          </a:prstGeom>
          <a:solidFill>
            <a:srgbClr val="E54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-1" y="540001"/>
            <a:ext cx="684213" cy="270000"/>
          </a:xfrm>
          <a:prstGeom prst="rect">
            <a:avLst/>
          </a:prstGeom>
          <a:solidFill>
            <a:srgbClr val="E5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-1" y="810001"/>
            <a:ext cx="684213" cy="270000"/>
          </a:xfrm>
          <a:prstGeom prst="rect">
            <a:avLst/>
          </a:prstGeom>
          <a:solidFill>
            <a:srgbClr val="94B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" y="1080000"/>
            <a:ext cx="684213" cy="270000"/>
          </a:xfrm>
          <a:prstGeom prst="rect">
            <a:avLst/>
          </a:prstGeom>
          <a:solidFill>
            <a:srgbClr val="45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51520" y="1556792"/>
            <a:ext cx="8642151" cy="475252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79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04796"/>
              </a:buClr>
            </a:pPr>
            <a:endParaRPr lang="fr-CA" altLang="fr-FR" sz="2000" dirty="0" smtClean="0">
              <a:latin typeface="Arial Narrow" panose="020B0606020202030204" pitchFamily="34" charset="0"/>
            </a:endParaRPr>
          </a:p>
          <a:p>
            <a:pPr marL="342900" lvl="1" indent="-342900">
              <a:buClr>
                <a:srgbClr val="004796"/>
              </a:buClr>
            </a:pPr>
            <a:endParaRPr lang="fr-CA" altLang="fr-FR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55693"/>
              </p:ext>
            </p:extLst>
          </p:nvPr>
        </p:nvGraphicFramePr>
        <p:xfrm>
          <a:off x="270570" y="1411367"/>
          <a:ext cx="860710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1735"/>
                <a:gridCol w="1585367"/>
              </a:tblGrid>
              <a:tr h="333540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latin typeface="Arial Narrow" panose="020B0606020202030204" pitchFamily="34" charset="0"/>
                        </a:rPr>
                        <a:t>Les</a:t>
                      </a:r>
                      <a:r>
                        <a:rPr lang="fr-CA" sz="1800" baseline="0" dirty="0" smtClean="0">
                          <a:latin typeface="Arial Narrow" panose="020B0606020202030204" pitchFamily="34" charset="0"/>
                        </a:rPr>
                        <a:t> actions attendues des différents acteurs</a:t>
                      </a:r>
                      <a:endParaRPr lang="fr-CA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59A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latin typeface="Arial Narrow" panose="020B0606020202030204" pitchFamily="34" charset="0"/>
                        </a:rPr>
                        <a:t>PRÉVENTION</a:t>
                      </a:r>
                      <a:endParaRPr lang="fr-CA" sz="1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59AB74"/>
                    </a:solidFill>
                  </a:tcPr>
                </a:tc>
              </a:tr>
              <a:tr h="722671">
                <a:tc>
                  <a:txBody>
                    <a:bodyPr/>
                    <a:lstStyle/>
                    <a:p>
                      <a:r>
                        <a:rPr lang="fr-CA" altLang="fr-FR" sz="1800" dirty="0" smtClean="0">
                          <a:latin typeface="Arial Narrow" panose="020B0606020202030204" pitchFamily="34" charset="0"/>
                        </a:rPr>
                        <a:t>Le suivi des situations pour lesquelles il y a des doutes ou des inconnues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CA" sz="1400" dirty="0" smtClean="0">
                          <a:latin typeface="Arial Narrow" panose="020B0606020202030204" pitchFamily="34" charset="0"/>
                        </a:rPr>
                        <a:t>Pas d’exercice d’évacuation effectué dans l’année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CA" sz="1400" dirty="0" smtClean="0">
                          <a:latin typeface="Arial Narrow" panose="020B0606020202030204" pitchFamily="34" charset="0"/>
                        </a:rPr>
                        <a:t>Doute d’un partenaire quant à la capacité</a:t>
                      </a:r>
                      <a:r>
                        <a:rPr lang="fr-CA" sz="1400" baseline="0" dirty="0" smtClean="0">
                          <a:latin typeface="Arial Narrow" panose="020B0606020202030204" pitchFamily="34" charset="0"/>
                        </a:rPr>
                        <a:t> à effectuer une évacuation sécuritaire dans le délai prescrit</a:t>
                      </a:r>
                      <a:endParaRPr lang="fr-C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D0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CA" sz="1800" b="1" dirty="0" smtClean="0">
                          <a:latin typeface="Arial Narrow" panose="020B0606020202030204" pitchFamily="34" charset="0"/>
                        </a:rPr>
                        <a:t>VÉRIFICATION</a:t>
                      </a:r>
                      <a:endParaRPr lang="fr-CA" sz="1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1D073"/>
                    </a:solidFill>
                  </a:tcPr>
                </a:tc>
              </a:tr>
              <a:tr h="333540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latin typeface="Arial Narrow" panose="020B0606020202030204" pitchFamily="34" charset="0"/>
                        </a:rPr>
                        <a:t>Les</a:t>
                      </a:r>
                      <a:r>
                        <a:rPr lang="fr-CA" sz="1800" baseline="0" dirty="0" smtClean="0">
                          <a:latin typeface="Arial Narrow" panose="020B0606020202030204" pitchFamily="34" charset="0"/>
                        </a:rPr>
                        <a:t> interventions pour les situations problématiques</a:t>
                      </a:r>
                      <a:endParaRPr lang="fr-CA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9B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latin typeface="Arial Narrow" panose="020B0606020202030204" pitchFamily="34" charset="0"/>
                        </a:rPr>
                        <a:t>INTERVENTION</a:t>
                      </a:r>
                      <a:endParaRPr lang="fr-CA" sz="1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9B19F"/>
                    </a:solidFill>
                  </a:tcPr>
                </a:tc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1" y="3140968"/>
            <a:ext cx="7272808" cy="29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PRÉVENTION</a:t>
            </a:r>
            <a:r>
              <a:rPr lang="fr-CA" sz="2800" dirty="0" smtClean="0">
                <a:solidFill>
                  <a:schemeClr val="tx1"/>
                </a:solidFill>
              </a:rPr>
              <a:t/>
            </a:r>
            <a:br>
              <a:rPr lang="fr-CA" sz="2800" dirty="0" smtClean="0">
                <a:solidFill>
                  <a:schemeClr val="tx1"/>
                </a:solidFill>
              </a:rPr>
            </a:br>
            <a:r>
              <a:rPr lang="fr-CA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 étapes</a:t>
            </a:r>
            <a:endParaRPr lang="fr-CA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Plan de sécurité incendie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Stratégies d’évacuation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Formation du personnel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Information et sensibilisation des résidents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Exercices d’évacuation</a:t>
            </a:r>
            <a:endParaRPr lang="fr-C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ag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ag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1415</Words>
  <Application>Microsoft Office PowerPoint</Application>
  <PresentationFormat>Affichage à l'écran (4:3)</PresentationFormat>
  <Paragraphs>232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Page titre</vt:lpstr>
      <vt:lpstr>Conception personnalisée</vt:lpstr>
      <vt:lpstr>1_Page titre</vt:lpstr>
      <vt:lpstr>2_Page titre</vt:lpstr>
      <vt:lpstr>GESTION DU RISQUE en  SÉCURITÉ INCENDIE (GRSI) dans les RÉSIDENCES PRIVÉES POUR AÎNÉS  COLLOQUE  POUR LE MIEUX-ÊTRE DES AÎNÉS</vt:lpstr>
      <vt:lpstr>ORIGINE </vt:lpstr>
      <vt:lpstr>USAGE DU BÂTIMENT </vt:lpstr>
      <vt:lpstr>IMPACTS</vt:lpstr>
      <vt:lpstr>LA GESTION DU RISQUE EN SÉCURITÉ INCENDIE</vt:lpstr>
      <vt:lpstr>Recommandations du Coroner Delage</vt:lpstr>
      <vt:lpstr>Présentation PowerPoint</vt:lpstr>
      <vt:lpstr>3 NIVEAUX DE RISQUE </vt:lpstr>
      <vt:lpstr>PRÉVENTION 5 étapes</vt:lpstr>
      <vt:lpstr>PLAN DE SÉCURITÉ INCENDIE</vt:lpstr>
      <vt:lpstr>STRATÉGIES D’ÉVACUATION</vt:lpstr>
      <vt:lpstr>FORMATION DU PERSONNEL</vt:lpstr>
      <vt:lpstr>INFORMATION ET SENSIBILISATION DES RÉSIDENTS</vt:lpstr>
      <vt:lpstr>EXERCICES D’ÉVACUATION</vt:lpstr>
      <vt:lpstr>EXERCICES D’ÉVACUATION (suite)</vt:lpstr>
      <vt:lpstr>EXERCICES D’ÉVACUATION (suite)</vt:lpstr>
      <vt:lpstr>EXERCICES D’ÉVACUATION – UNIFORMISATION DES PRATIQUES </vt:lpstr>
      <vt:lpstr>EXERCICES D’ÉVACUATION - UNIFORMISATION DES PRATIQUES </vt:lpstr>
      <vt:lpstr>CIRCONSTANCES MENANT À LA GESTION DU RISQUE INCENDIE</vt:lpstr>
      <vt:lpstr>VÉRIFICATION ET INTERVENTION</vt:lpstr>
      <vt:lpstr>ÉLÉMENTS D’ANALYSE</vt:lpstr>
      <vt:lpstr>AUTRES ÉLÉMENTS À CONSIDÉRER</vt:lpstr>
      <vt:lpstr>INFORMATIONS NÉCESSAIRES</vt:lpstr>
      <vt:lpstr>INFORMATIONS NÉCESSAIRES</vt:lpstr>
      <vt:lpstr>SITE INTERNET prevenirlefeu.com</vt:lpstr>
      <vt:lpstr>OUTILS DISPONIBLES </vt:lpstr>
      <vt:lpstr>INFORMATION TRANSMISE AUX EXPLOITANTS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Leclerc (82265)</dc:creator>
  <cp:lastModifiedBy>Kathleen Paquet</cp:lastModifiedBy>
  <cp:revision>76</cp:revision>
  <cp:lastPrinted>2017-02-09T20:38:21Z</cp:lastPrinted>
  <dcterms:created xsi:type="dcterms:W3CDTF">2016-04-06T12:35:32Z</dcterms:created>
  <dcterms:modified xsi:type="dcterms:W3CDTF">2017-03-14T12:55:28Z</dcterms:modified>
</cp:coreProperties>
</file>