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44" r:id="rId2"/>
    <p:sldId id="529" r:id="rId3"/>
    <p:sldId id="313" r:id="rId4"/>
    <p:sldId id="317" r:id="rId5"/>
    <p:sldId id="316" r:id="rId6"/>
    <p:sldId id="323" r:id="rId7"/>
    <p:sldId id="324" r:id="rId8"/>
    <p:sldId id="446" r:id="rId9"/>
    <p:sldId id="327" r:id="rId10"/>
    <p:sldId id="501" r:id="rId11"/>
    <p:sldId id="390" r:id="rId12"/>
    <p:sldId id="391" r:id="rId13"/>
    <p:sldId id="338" r:id="rId14"/>
    <p:sldId id="487" r:id="rId15"/>
    <p:sldId id="304" r:id="rId16"/>
    <p:sldId id="530" r:id="rId17"/>
    <p:sldId id="490" r:id="rId18"/>
    <p:sldId id="491" r:id="rId19"/>
    <p:sldId id="494" r:id="rId20"/>
    <p:sldId id="498" r:id="rId21"/>
    <p:sldId id="499" r:id="rId22"/>
    <p:sldId id="531" r:id="rId23"/>
    <p:sldId id="503" r:id="rId24"/>
    <p:sldId id="504" r:id="rId25"/>
    <p:sldId id="505" r:id="rId26"/>
    <p:sldId id="506" r:id="rId27"/>
    <p:sldId id="508" r:id="rId28"/>
    <p:sldId id="507" r:id="rId29"/>
    <p:sldId id="509" r:id="rId30"/>
    <p:sldId id="513" r:id="rId31"/>
    <p:sldId id="510" r:id="rId32"/>
    <p:sldId id="511" r:id="rId33"/>
    <p:sldId id="512" r:id="rId34"/>
    <p:sldId id="514" r:id="rId35"/>
    <p:sldId id="515" r:id="rId36"/>
    <p:sldId id="516" r:id="rId37"/>
    <p:sldId id="517" r:id="rId38"/>
    <p:sldId id="518" r:id="rId39"/>
    <p:sldId id="519" r:id="rId40"/>
    <p:sldId id="520" r:id="rId41"/>
    <p:sldId id="524" r:id="rId42"/>
    <p:sldId id="527" r:id="rId43"/>
    <p:sldId id="532" r:id="rId44"/>
    <p:sldId id="451" r:id="rId45"/>
  </p:sldIdLst>
  <p:sldSz cx="9144000" cy="6858000" type="screen4x3"/>
  <p:notesSz cx="7315200" cy="96012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4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3BD"/>
    <a:srgbClr val="00AEC7"/>
    <a:srgbClr val="C4E4DF"/>
    <a:srgbClr val="9CCFE0"/>
    <a:srgbClr val="1291BC"/>
    <a:srgbClr val="3080C3"/>
    <a:srgbClr val="BFD9ED"/>
    <a:srgbClr val="E2F1F9"/>
    <a:srgbClr val="6B7878"/>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93901" autoAdjust="0"/>
  </p:normalViewPr>
  <p:slideViewPr>
    <p:cSldViewPr>
      <p:cViewPr varScale="1">
        <p:scale>
          <a:sx n="91" d="100"/>
          <a:sy n="91" d="100"/>
        </p:scale>
        <p:origin x="740" y="60"/>
      </p:cViewPr>
      <p:guideLst>
        <p:guide orient="horz" pos="2160"/>
        <p:guide pos="274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264"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CA"/>
              <a:t>Demandes</a:t>
            </a:r>
            <a:r>
              <a:rPr lang="fr-CA" baseline="0"/>
              <a:t> et </a:t>
            </a:r>
            <a:r>
              <a:rPr lang="fr-CA"/>
              <a:t>Projets</a:t>
            </a:r>
          </a:p>
          <a:p>
            <a:pPr>
              <a:defRPr/>
            </a:pPr>
            <a:r>
              <a:rPr lang="fr-CA"/>
              <a:t>moyens-majeurs (total)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832-4FC1-84AA-6F0BBDB171B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832-4FC1-84AA-6F0BBDB171B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832-4FC1-84AA-6F0BBDB171B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'Projets moy-maj'!$A$1:$A$3</c:f>
              <c:strCache>
                <c:ptCount val="3"/>
                <c:pt idx="0">
                  <c:v>Cliniques</c:v>
                </c:pt>
                <c:pt idx="1">
                  <c:v>Admin./Soutien</c:v>
                </c:pt>
                <c:pt idx="2">
                  <c:v>Infrastructures RI</c:v>
                </c:pt>
              </c:strCache>
            </c:strRef>
          </c:cat>
          <c:val>
            <c:numRef>
              <c:f>'Projets moy-maj'!$B$1:$B$3</c:f>
              <c:numCache>
                <c:formatCode>General</c:formatCode>
                <c:ptCount val="3"/>
                <c:pt idx="0">
                  <c:v>54</c:v>
                </c:pt>
                <c:pt idx="1">
                  <c:v>26</c:v>
                </c:pt>
                <c:pt idx="2">
                  <c:v>10</c:v>
                </c:pt>
              </c:numCache>
            </c:numRef>
          </c:val>
          <c:extLst>
            <c:ext xmlns:c16="http://schemas.microsoft.com/office/drawing/2014/chart" uri="{C3380CC4-5D6E-409C-BE32-E72D297353CC}">
              <c16:uniqueId val="{00000006-1832-4FC1-84AA-6F0BBDB171B7}"/>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CA"/>
              <a:t>Projets retenus 2017-2018</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417-4A35-A923-B7DA3B402F4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417-4A35-A923-B7DA3B402F4E}"/>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417-4A35-A923-B7DA3B402F4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'Projets retenus'!$A$1:$A$3</c:f>
              <c:strCache>
                <c:ptCount val="3"/>
                <c:pt idx="0">
                  <c:v>Cliniques</c:v>
                </c:pt>
                <c:pt idx="1">
                  <c:v>Admin./Soutien</c:v>
                </c:pt>
                <c:pt idx="2">
                  <c:v>Infrastructures RI</c:v>
                </c:pt>
              </c:strCache>
            </c:strRef>
          </c:cat>
          <c:val>
            <c:numRef>
              <c:f>'Projets retenus'!$B$1:$B$3</c:f>
              <c:numCache>
                <c:formatCode>General</c:formatCode>
                <c:ptCount val="3"/>
                <c:pt idx="0">
                  <c:v>29</c:v>
                </c:pt>
                <c:pt idx="1">
                  <c:v>8</c:v>
                </c:pt>
                <c:pt idx="2">
                  <c:v>6</c:v>
                </c:pt>
              </c:numCache>
            </c:numRef>
          </c:val>
          <c:extLst>
            <c:ext xmlns:c16="http://schemas.microsoft.com/office/drawing/2014/chart" uri="{C3380CC4-5D6E-409C-BE32-E72D297353CC}">
              <c16:uniqueId val="{00000006-8417-4A35-A923-B7DA3B402F4E}"/>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CA"/>
              <a:t>Effort interne DRI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4EF-4BDF-9075-F3BBCBDA826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4EF-4BDF-9075-F3BBCBDA826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4EF-4BDF-9075-F3BBCBDA826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'Effort interne (2)'!$A$1:$A$2</c:f>
              <c:strCache>
                <c:ptCount val="2"/>
                <c:pt idx="0">
                  <c:v>Cliniques</c:v>
                </c:pt>
                <c:pt idx="1">
                  <c:v>Admin./Soutien</c:v>
                </c:pt>
              </c:strCache>
            </c:strRef>
          </c:cat>
          <c:val>
            <c:numRef>
              <c:f>'Effort interne (2)'!$B$1:$B$2</c:f>
              <c:numCache>
                <c:formatCode>General</c:formatCode>
                <c:ptCount val="2"/>
                <c:pt idx="0">
                  <c:v>4064</c:v>
                </c:pt>
                <c:pt idx="1">
                  <c:v>588</c:v>
                </c:pt>
              </c:numCache>
            </c:numRef>
          </c:val>
          <c:extLst>
            <c:ext xmlns:c16="http://schemas.microsoft.com/office/drawing/2014/chart" uri="{C3380CC4-5D6E-409C-BE32-E72D297353CC}">
              <c16:uniqueId val="{00000006-F4EF-4BDF-9075-F3BBCBDA826A}"/>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fr-CA"/>
              <a:t>Effort global DRI</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CD3-4A46-8771-5C6D8FB040B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CD3-4A46-8771-5C6D8FB040B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CD3-4A46-8771-5C6D8FB040B2}"/>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'Effort global (2)'!$A$1:$A$2</c:f>
              <c:strCache>
                <c:ptCount val="2"/>
                <c:pt idx="0">
                  <c:v>Cliniques</c:v>
                </c:pt>
                <c:pt idx="1">
                  <c:v>Admin./Soutien</c:v>
                </c:pt>
              </c:strCache>
            </c:strRef>
          </c:cat>
          <c:val>
            <c:numRef>
              <c:f>'Effort global (2)'!$B$1:$B$2</c:f>
              <c:numCache>
                <c:formatCode>General</c:formatCode>
                <c:ptCount val="2"/>
                <c:pt idx="0">
                  <c:v>8294</c:v>
                </c:pt>
                <c:pt idx="1">
                  <c:v>598</c:v>
                </c:pt>
              </c:numCache>
            </c:numRef>
          </c:val>
          <c:extLst>
            <c:ext xmlns:c16="http://schemas.microsoft.com/office/drawing/2014/chart" uri="{C3380CC4-5D6E-409C-BE32-E72D297353CC}">
              <c16:uniqueId val="{00000006-9CD3-4A46-8771-5C6D8FB040B2}"/>
            </c:ext>
          </c:extLst>
        </c:ser>
        <c:dLbls>
          <c:dLblPos val="inEnd"/>
          <c:showLegendKey val="0"/>
          <c:showVal val="0"/>
          <c:showCatName val="1"/>
          <c:showSerName val="0"/>
          <c:showPercent val="0"/>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170583" cy="482028"/>
          </a:xfrm>
          <a:prstGeom prst="rect">
            <a:avLst/>
          </a:prstGeom>
        </p:spPr>
        <p:txBody>
          <a:bodyPr vert="horz" lIns="94837" tIns="47418" rIns="94837" bIns="47418" rtlCol="0"/>
          <a:lstStyle>
            <a:lvl1pPr algn="l">
              <a:defRPr sz="1200"/>
            </a:lvl1pPr>
          </a:lstStyle>
          <a:p>
            <a:endParaRPr lang="fr-CA"/>
          </a:p>
        </p:txBody>
      </p:sp>
      <p:sp>
        <p:nvSpPr>
          <p:cNvPr id="3" name="Espace réservé de la date 2"/>
          <p:cNvSpPr>
            <a:spLocks noGrp="1"/>
          </p:cNvSpPr>
          <p:nvPr>
            <p:ph type="dt" sz="quarter" idx="1"/>
          </p:nvPr>
        </p:nvSpPr>
        <p:spPr>
          <a:xfrm>
            <a:off x="4142963" y="0"/>
            <a:ext cx="3170583" cy="482028"/>
          </a:xfrm>
          <a:prstGeom prst="rect">
            <a:avLst/>
          </a:prstGeom>
        </p:spPr>
        <p:txBody>
          <a:bodyPr vert="horz" lIns="94837" tIns="47418" rIns="94837" bIns="47418" rtlCol="0"/>
          <a:lstStyle>
            <a:lvl1pPr algn="r">
              <a:defRPr sz="1200"/>
            </a:lvl1pPr>
          </a:lstStyle>
          <a:p>
            <a:fld id="{F115B47F-27CA-4726-95EB-99CC023629F4}" type="datetimeFigureOut">
              <a:rPr lang="fr-CA" smtClean="0"/>
              <a:pPr/>
              <a:t>2017-04-09</a:t>
            </a:fld>
            <a:endParaRPr lang="fr-CA"/>
          </a:p>
        </p:txBody>
      </p:sp>
      <p:sp>
        <p:nvSpPr>
          <p:cNvPr id="4" name="Espace réservé du pied de page 3"/>
          <p:cNvSpPr>
            <a:spLocks noGrp="1"/>
          </p:cNvSpPr>
          <p:nvPr>
            <p:ph type="ftr" sz="quarter" idx="2"/>
          </p:nvPr>
        </p:nvSpPr>
        <p:spPr>
          <a:xfrm>
            <a:off x="2" y="9119174"/>
            <a:ext cx="3170583" cy="482028"/>
          </a:xfrm>
          <a:prstGeom prst="rect">
            <a:avLst/>
          </a:prstGeom>
        </p:spPr>
        <p:txBody>
          <a:bodyPr vert="horz" lIns="94837" tIns="47418" rIns="94837" bIns="47418"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4142963" y="9119174"/>
            <a:ext cx="3170583" cy="482028"/>
          </a:xfrm>
          <a:prstGeom prst="rect">
            <a:avLst/>
          </a:prstGeom>
        </p:spPr>
        <p:txBody>
          <a:bodyPr vert="horz" lIns="94837" tIns="47418" rIns="94837" bIns="47418" rtlCol="0" anchor="b"/>
          <a:lstStyle>
            <a:lvl1pPr algn="r">
              <a:defRPr sz="1200"/>
            </a:lvl1pPr>
          </a:lstStyle>
          <a:p>
            <a:fld id="{0191534C-20F4-464B-AEB2-3C495A8AB37E}" type="slidenum">
              <a:rPr lang="fr-CA" smtClean="0"/>
              <a:pPr/>
              <a:t>‹N°›</a:t>
            </a:fld>
            <a:endParaRPr lang="fr-CA"/>
          </a:p>
        </p:txBody>
      </p:sp>
    </p:spTree>
    <p:extLst>
      <p:ext uri="{BB962C8B-B14F-4D97-AF65-F5344CB8AC3E}">
        <p14:creationId xmlns:p14="http://schemas.microsoft.com/office/powerpoint/2010/main" val="192128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3170583" cy="480388"/>
          </a:xfrm>
          <a:prstGeom prst="rect">
            <a:avLst/>
          </a:prstGeom>
        </p:spPr>
        <p:txBody>
          <a:bodyPr vert="horz" lIns="96624" tIns="48313" rIns="96624" bIns="48313" rtlCol="0"/>
          <a:lstStyle>
            <a:lvl1pPr algn="l" eaLnBrk="1" fontAlgn="auto" hangingPunct="1">
              <a:spcBef>
                <a:spcPts val="0"/>
              </a:spcBef>
              <a:spcAft>
                <a:spcPts val="0"/>
              </a:spcAft>
              <a:defRPr sz="1200">
                <a:latin typeface="+mn-lt"/>
              </a:defRPr>
            </a:lvl1pPr>
          </a:lstStyle>
          <a:p>
            <a:pPr>
              <a:defRPr/>
            </a:pPr>
            <a:endParaRPr lang="fr-CA"/>
          </a:p>
        </p:txBody>
      </p:sp>
      <p:sp>
        <p:nvSpPr>
          <p:cNvPr id="3" name="Espace réservé de la date 2"/>
          <p:cNvSpPr>
            <a:spLocks noGrp="1"/>
          </p:cNvSpPr>
          <p:nvPr>
            <p:ph type="dt" idx="1"/>
          </p:nvPr>
        </p:nvSpPr>
        <p:spPr>
          <a:xfrm>
            <a:off x="4142963" y="0"/>
            <a:ext cx="3170583" cy="480388"/>
          </a:xfrm>
          <a:prstGeom prst="rect">
            <a:avLst/>
          </a:prstGeom>
        </p:spPr>
        <p:txBody>
          <a:bodyPr vert="horz" lIns="96624" tIns="48313" rIns="96624" bIns="48313" rtlCol="0"/>
          <a:lstStyle>
            <a:lvl1pPr algn="r" eaLnBrk="1" fontAlgn="auto" hangingPunct="1">
              <a:spcBef>
                <a:spcPts val="0"/>
              </a:spcBef>
              <a:spcAft>
                <a:spcPts val="0"/>
              </a:spcAft>
              <a:defRPr sz="1200">
                <a:latin typeface="+mn-lt"/>
              </a:defRPr>
            </a:lvl1pPr>
          </a:lstStyle>
          <a:p>
            <a:pPr>
              <a:defRPr/>
            </a:pPr>
            <a:fld id="{E6A8D864-5DB3-4232-BEBF-C595E11D9940}" type="datetimeFigureOut">
              <a:rPr lang="fr-CA"/>
              <a:pPr>
                <a:defRPr/>
              </a:pPr>
              <a:t>2017-04-09</a:t>
            </a:fld>
            <a:endParaRPr lang="fr-CA"/>
          </a:p>
        </p:txBody>
      </p:sp>
      <p:sp>
        <p:nvSpPr>
          <p:cNvPr id="4" name="Espace réservé de l'image des diapositives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4" tIns="48313" rIns="96624" bIns="48313" rtlCol="0" anchor="ctr"/>
          <a:lstStyle/>
          <a:p>
            <a:pPr lvl="0"/>
            <a:endParaRPr lang="fr-CA" noProof="0"/>
          </a:p>
        </p:txBody>
      </p:sp>
      <p:sp>
        <p:nvSpPr>
          <p:cNvPr id="5" name="Espace réservé des commentaires 4"/>
          <p:cNvSpPr>
            <a:spLocks noGrp="1"/>
          </p:cNvSpPr>
          <p:nvPr>
            <p:ph type="body" sz="quarter" idx="3"/>
          </p:nvPr>
        </p:nvSpPr>
        <p:spPr>
          <a:xfrm>
            <a:off x="732184" y="4561228"/>
            <a:ext cx="5850835" cy="4320213"/>
          </a:xfrm>
          <a:prstGeom prst="rect">
            <a:avLst/>
          </a:prstGeom>
        </p:spPr>
        <p:txBody>
          <a:bodyPr vert="horz" lIns="96624" tIns="48313" rIns="96624" bIns="4831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p:cNvSpPr>
            <a:spLocks noGrp="1"/>
          </p:cNvSpPr>
          <p:nvPr>
            <p:ph type="ftr" sz="quarter" idx="4"/>
          </p:nvPr>
        </p:nvSpPr>
        <p:spPr>
          <a:xfrm>
            <a:off x="2" y="9119173"/>
            <a:ext cx="3170583" cy="480388"/>
          </a:xfrm>
          <a:prstGeom prst="rect">
            <a:avLst/>
          </a:prstGeom>
        </p:spPr>
        <p:txBody>
          <a:bodyPr vert="horz" lIns="96624" tIns="48313" rIns="96624" bIns="48313" rtlCol="0" anchor="b"/>
          <a:lstStyle>
            <a:lvl1pPr algn="l" eaLnBrk="1" fontAlgn="auto" hangingPunct="1">
              <a:spcBef>
                <a:spcPts val="0"/>
              </a:spcBef>
              <a:spcAft>
                <a:spcPts val="0"/>
              </a:spcAft>
              <a:defRPr sz="1200">
                <a:latin typeface="+mn-lt"/>
              </a:defRPr>
            </a:lvl1pPr>
          </a:lstStyle>
          <a:p>
            <a:pPr>
              <a:defRPr/>
            </a:pPr>
            <a:endParaRPr lang="fr-CA"/>
          </a:p>
        </p:txBody>
      </p:sp>
      <p:sp>
        <p:nvSpPr>
          <p:cNvPr id="7" name="Espace réservé du numéro de diapositive 6"/>
          <p:cNvSpPr>
            <a:spLocks noGrp="1"/>
          </p:cNvSpPr>
          <p:nvPr>
            <p:ph type="sldNum" sz="quarter" idx="5"/>
          </p:nvPr>
        </p:nvSpPr>
        <p:spPr>
          <a:xfrm>
            <a:off x="4142963" y="9119173"/>
            <a:ext cx="3170583" cy="480388"/>
          </a:xfrm>
          <a:prstGeom prst="rect">
            <a:avLst/>
          </a:prstGeom>
        </p:spPr>
        <p:txBody>
          <a:bodyPr vert="horz" wrap="square" lIns="96624" tIns="48313" rIns="96624" bIns="48313" numCol="1" anchor="b" anchorCtr="0" compatLnSpc="1">
            <a:prstTxWarp prst="textNoShape">
              <a:avLst/>
            </a:prstTxWarp>
          </a:bodyPr>
          <a:lstStyle>
            <a:lvl1pPr algn="r" eaLnBrk="1" hangingPunct="1">
              <a:defRPr sz="1200"/>
            </a:lvl1pPr>
          </a:lstStyle>
          <a:p>
            <a:pPr>
              <a:defRPr/>
            </a:pPr>
            <a:fld id="{6820A778-E6AF-4F5C-86A0-0C58F44788FF}" type="slidenum">
              <a:rPr lang="fr-CA"/>
              <a:pPr>
                <a:defRPr/>
              </a:pPr>
              <a:t>‹N°›</a:t>
            </a:fld>
            <a:endParaRPr lang="fr-CA"/>
          </a:p>
        </p:txBody>
      </p:sp>
    </p:spTree>
    <p:extLst>
      <p:ext uri="{BB962C8B-B14F-4D97-AF65-F5344CB8AC3E}">
        <p14:creationId xmlns:p14="http://schemas.microsoft.com/office/powerpoint/2010/main" val="2658531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54678" y="8971190"/>
            <a:ext cx="3101497" cy="472617"/>
          </a:xfrm>
          <a:prstGeom prst="rect">
            <a:avLst/>
          </a:prstGeom>
          <a:noFill/>
          <a:ln w="9525">
            <a:noFill/>
            <a:miter lim="800000"/>
            <a:headEnd/>
            <a:tailEnd/>
          </a:ln>
        </p:spPr>
        <p:txBody>
          <a:bodyPr lIns="96639" tIns="48320" rIns="96639" bIns="48320" anchor="b"/>
          <a:lstStyle/>
          <a:p>
            <a:pPr algn="r"/>
            <a:fld id="{352BA58F-A820-4265-A743-8F15EB81A591}" type="slidenum">
              <a:rPr lang="fr-FR" sz="1200"/>
              <a:pPr algn="r"/>
              <a:t>3</a:t>
            </a:fld>
            <a:endParaRPr lang="fr-FR"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fr-CA">
                <a:ea typeface="ＭＳ Ｐゴシック" pitchFamily="34" charset="-128"/>
              </a:rPr>
              <a:t>Tableaux à mettre en forme</a:t>
            </a:r>
          </a:p>
        </p:txBody>
      </p:sp>
    </p:spTree>
    <p:extLst>
      <p:ext uri="{BB962C8B-B14F-4D97-AF65-F5344CB8AC3E}">
        <p14:creationId xmlns:p14="http://schemas.microsoft.com/office/powerpoint/2010/main" val="945275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20A778-E6AF-4F5C-86A0-0C58F44788FF}" type="slidenum">
              <a:rPr lang="fr-CA" smtClean="0"/>
              <a:pPr>
                <a:defRPr/>
              </a:pPr>
              <a:t>4</a:t>
            </a:fld>
            <a:endParaRPr lang="fr-CA"/>
          </a:p>
        </p:txBody>
      </p:sp>
    </p:spTree>
    <p:extLst>
      <p:ext uri="{BB962C8B-B14F-4D97-AF65-F5344CB8AC3E}">
        <p14:creationId xmlns:p14="http://schemas.microsoft.com/office/powerpoint/2010/main" val="1559496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6820A778-E6AF-4F5C-86A0-0C58F44788FF}" type="slidenum">
              <a:rPr lang="fr-CA" smtClean="0"/>
              <a:pPr>
                <a:defRPr/>
              </a:pPr>
              <a:t>6</a:t>
            </a:fld>
            <a:endParaRPr lang="fr-CA"/>
          </a:p>
        </p:txBody>
      </p:sp>
    </p:spTree>
    <p:extLst>
      <p:ext uri="{BB962C8B-B14F-4D97-AF65-F5344CB8AC3E}">
        <p14:creationId xmlns:p14="http://schemas.microsoft.com/office/powerpoint/2010/main" val="258203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pPr>
              <a:defRPr/>
            </a:pPr>
            <a:fld id="{6820A778-E6AF-4F5C-86A0-0C58F44788FF}" type="slidenum">
              <a:rPr lang="fr-CA" smtClean="0"/>
              <a:pPr>
                <a:defRPr/>
              </a:pPr>
              <a:t>7</a:t>
            </a:fld>
            <a:endParaRPr lang="fr-CA"/>
          </a:p>
        </p:txBody>
      </p:sp>
    </p:spTree>
    <p:extLst>
      <p:ext uri="{BB962C8B-B14F-4D97-AF65-F5344CB8AC3E}">
        <p14:creationId xmlns:p14="http://schemas.microsoft.com/office/powerpoint/2010/main" val="114681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a:p>
        </p:txBody>
      </p:sp>
      <p:sp>
        <p:nvSpPr>
          <p:cNvPr id="153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0549" indent="-296365">
              <a:defRPr>
                <a:solidFill>
                  <a:schemeClr val="tx1"/>
                </a:solidFill>
                <a:latin typeface="Calibri" panose="020F0502020204030204" pitchFamily="34" charset="0"/>
              </a:defRPr>
            </a:lvl2pPr>
            <a:lvl3pPr marL="1185461" indent="-237093">
              <a:defRPr>
                <a:solidFill>
                  <a:schemeClr val="tx1"/>
                </a:solidFill>
                <a:latin typeface="Calibri" panose="020F0502020204030204" pitchFamily="34" charset="0"/>
              </a:defRPr>
            </a:lvl3pPr>
            <a:lvl4pPr marL="1659644" indent="-237093">
              <a:defRPr>
                <a:solidFill>
                  <a:schemeClr val="tx1"/>
                </a:solidFill>
                <a:latin typeface="Calibri" panose="020F0502020204030204" pitchFamily="34" charset="0"/>
              </a:defRPr>
            </a:lvl4pPr>
            <a:lvl5pPr marL="2133829" indent="-237093">
              <a:defRPr>
                <a:solidFill>
                  <a:schemeClr val="tx1"/>
                </a:solidFill>
                <a:latin typeface="Calibri" panose="020F0502020204030204" pitchFamily="34" charset="0"/>
              </a:defRPr>
            </a:lvl5pPr>
            <a:lvl6pPr marL="2608013" indent="-237093" eaLnBrk="0" fontAlgn="base" hangingPunct="0">
              <a:spcBef>
                <a:spcPct val="0"/>
              </a:spcBef>
              <a:spcAft>
                <a:spcPct val="0"/>
              </a:spcAft>
              <a:defRPr>
                <a:solidFill>
                  <a:schemeClr val="tx1"/>
                </a:solidFill>
                <a:latin typeface="Calibri" panose="020F0502020204030204" pitchFamily="34" charset="0"/>
              </a:defRPr>
            </a:lvl6pPr>
            <a:lvl7pPr marL="3082196" indent="-237093" eaLnBrk="0" fontAlgn="base" hangingPunct="0">
              <a:spcBef>
                <a:spcPct val="0"/>
              </a:spcBef>
              <a:spcAft>
                <a:spcPct val="0"/>
              </a:spcAft>
              <a:defRPr>
                <a:solidFill>
                  <a:schemeClr val="tx1"/>
                </a:solidFill>
                <a:latin typeface="Calibri" panose="020F0502020204030204" pitchFamily="34" charset="0"/>
              </a:defRPr>
            </a:lvl7pPr>
            <a:lvl8pPr marL="3556381" indent="-237093" eaLnBrk="0" fontAlgn="base" hangingPunct="0">
              <a:spcBef>
                <a:spcPct val="0"/>
              </a:spcBef>
              <a:spcAft>
                <a:spcPct val="0"/>
              </a:spcAft>
              <a:defRPr>
                <a:solidFill>
                  <a:schemeClr val="tx1"/>
                </a:solidFill>
                <a:latin typeface="Calibri" panose="020F0502020204030204" pitchFamily="34" charset="0"/>
              </a:defRPr>
            </a:lvl8pPr>
            <a:lvl9pPr marL="4030564" indent="-237093" eaLnBrk="0" fontAlgn="base" hangingPunct="0">
              <a:spcBef>
                <a:spcPct val="0"/>
              </a:spcBef>
              <a:spcAft>
                <a:spcPct val="0"/>
              </a:spcAft>
              <a:defRPr>
                <a:solidFill>
                  <a:schemeClr val="tx1"/>
                </a:solidFill>
                <a:latin typeface="Calibri" panose="020F0502020204030204" pitchFamily="34" charset="0"/>
              </a:defRPr>
            </a:lvl9pPr>
          </a:lstStyle>
          <a:p>
            <a:fld id="{B73A5E86-EDC7-4FCF-A226-B8859EDEC19F}" type="slidenum">
              <a:rPr lang="fr-CA" altLang="fr-FR" smtClean="0"/>
              <a:pPr/>
              <a:t>9</a:t>
            </a:fld>
            <a:endParaRPr lang="fr-CA" altLang="fr-FR"/>
          </a:p>
        </p:txBody>
      </p:sp>
    </p:spTree>
    <p:extLst>
      <p:ext uri="{BB962C8B-B14F-4D97-AF65-F5344CB8AC3E}">
        <p14:creationId xmlns:p14="http://schemas.microsoft.com/office/powerpoint/2010/main" val="60153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B074CEBF-3CEA-4053-BAB5-9562D6FEE610}" type="slidenum">
              <a:rPr lang="fr-CA" smtClean="0"/>
              <a:t>10</a:t>
            </a:fld>
            <a:endParaRPr lang="fr-CA"/>
          </a:p>
        </p:txBody>
      </p:sp>
    </p:spTree>
    <p:extLst>
      <p:ext uri="{BB962C8B-B14F-4D97-AF65-F5344CB8AC3E}">
        <p14:creationId xmlns:p14="http://schemas.microsoft.com/office/powerpoint/2010/main" val="289044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20A778-E6AF-4F5C-86A0-0C58F44788FF}" type="slidenum">
              <a:rPr lang="fr-CA" smtClean="0"/>
              <a:pPr>
                <a:defRPr/>
              </a:pPr>
              <a:t>11</a:t>
            </a:fld>
            <a:endParaRPr lang="fr-CA"/>
          </a:p>
        </p:txBody>
      </p:sp>
    </p:spTree>
    <p:extLst>
      <p:ext uri="{BB962C8B-B14F-4D97-AF65-F5344CB8AC3E}">
        <p14:creationId xmlns:p14="http://schemas.microsoft.com/office/powerpoint/2010/main" val="162777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6820A778-E6AF-4F5C-86A0-0C58F44788FF}" type="slidenum">
              <a:rPr lang="fr-CA" smtClean="0"/>
              <a:pPr>
                <a:defRPr/>
              </a:pPr>
              <a:t>12</a:t>
            </a:fld>
            <a:endParaRPr lang="fr-CA"/>
          </a:p>
        </p:txBody>
      </p:sp>
    </p:spTree>
    <p:extLst>
      <p:ext uri="{BB962C8B-B14F-4D97-AF65-F5344CB8AC3E}">
        <p14:creationId xmlns:p14="http://schemas.microsoft.com/office/powerpoint/2010/main" val="2628908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4054678" y="8971190"/>
            <a:ext cx="3101497" cy="472617"/>
          </a:xfrm>
          <a:prstGeom prst="rect">
            <a:avLst/>
          </a:prstGeom>
          <a:noFill/>
          <a:ln w="9525">
            <a:noFill/>
            <a:miter lim="800000"/>
            <a:headEnd/>
            <a:tailEnd/>
          </a:ln>
        </p:spPr>
        <p:txBody>
          <a:bodyPr lIns="96639" tIns="48320" rIns="96639" bIns="48320" anchor="b"/>
          <a:lstStyle/>
          <a:p>
            <a:pPr algn="r"/>
            <a:fld id="{352BA58F-A820-4265-A743-8F15EB81A591}" type="slidenum">
              <a:rPr lang="fr-FR" sz="1200"/>
              <a:pPr algn="r"/>
              <a:t>13</a:t>
            </a:fld>
            <a:endParaRPr lang="fr-FR"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fr-CA">
                <a:ea typeface="ＭＳ Ｐゴシック" pitchFamily="34" charset="-128"/>
              </a:rPr>
              <a:t>Tableaux à mettre en forme</a:t>
            </a:r>
          </a:p>
        </p:txBody>
      </p:sp>
    </p:spTree>
    <p:extLst>
      <p:ext uri="{BB962C8B-B14F-4D97-AF65-F5344CB8AC3E}">
        <p14:creationId xmlns:p14="http://schemas.microsoft.com/office/powerpoint/2010/main" val="95944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7" name="Espace réservé de la date 6"/>
          <p:cNvSpPr>
            <a:spLocks noGrp="1"/>
          </p:cNvSpPr>
          <p:nvPr>
            <p:ph type="dt" sz="half" idx="10"/>
          </p:nvPr>
        </p:nvSpPr>
        <p:spPr/>
        <p:txBody>
          <a:bodyPr/>
          <a:lstStyle/>
          <a:p>
            <a:pPr>
              <a:defRPr/>
            </a:pPr>
            <a:endParaRPr lang="fr-CA"/>
          </a:p>
        </p:txBody>
      </p:sp>
      <p:sp>
        <p:nvSpPr>
          <p:cNvPr id="8" name="Espace réservé du pied de page 7"/>
          <p:cNvSpPr>
            <a:spLocks noGrp="1"/>
          </p:cNvSpPr>
          <p:nvPr>
            <p:ph type="ftr" sz="quarter" idx="11"/>
          </p:nvPr>
        </p:nvSpPr>
        <p:spPr/>
        <p:txBody>
          <a:bodyPr/>
          <a:lstStyle/>
          <a:p>
            <a:pPr>
              <a:defRPr/>
            </a:pPr>
            <a:endParaRPr lang="fr-CA"/>
          </a:p>
        </p:txBody>
      </p:sp>
      <p:sp>
        <p:nvSpPr>
          <p:cNvPr id="9" name="Espace réservé du numéro de diapositive 8"/>
          <p:cNvSpPr>
            <a:spLocks noGrp="1"/>
          </p:cNvSpPr>
          <p:nvPr>
            <p:ph type="sldNum" sz="quarter" idx="12"/>
          </p:nvPr>
        </p:nvSpPr>
        <p:spPr>
          <a:xfrm>
            <a:off x="8244408" y="6356350"/>
            <a:ext cx="442392" cy="365125"/>
          </a:xfrm>
        </p:spPr>
        <p:txBody>
          <a:bodyPr/>
          <a:lstStyle>
            <a:lvl1pPr>
              <a:defRPr>
                <a:solidFill>
                  <a:srgbClr val="2D509F"/>
                </a:solidFill>
              </a:defRPr>
            </a:lvl1pPr>
          </a:lstStyle>
          <a:p>
            <a:pPr>
              <a:defRPr/>
            </a:pPr>
            <a:fld id="{83CDBAB2-A476-4043-BA4F-902E00475FC4}" type="slidenum">
              <a:rPr lang="fr-CA" smtClean="0"/>
              <a:pPr>
                <a:defRPr/>
              </a:pPr>
              <a:t>‹N°›</a:t>
            </a:fld>
            <a:endParaRPr lang="fr-CA" dirty="0"/>
          </a:p>
        </p:txBody>
      </p:sp>
    </p:spTree>
    <p:extLst>
      <p:ext uri="{BB962C8B-B14F-4D97-AF65-F5344CB8AC3E}">
        <p14:creationId xmlns:p14="http://schemas.microsoft.com/office/powerpoint/2010/main" val="209506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4E66EEF-BF16-48F4-A7C5-70724148098E}" type="slidenum">
              <a:rPr lang="fr-CA"/>
              <a:pPr>
                <a:defRPr/>
              </a:pPr>
              <a:t>‹N°›</a:t>
            </a:fld>
            <a:endParaRPr lang="fr-CA"/>
          </a:p>
        </p:txBody>
      </p:sp>
    </p:spTree>
    <p:extLst>
      <p:ext uri="{BB962C8B-B14F-4D97-AF65-F5344CB8AC3E}">
        <p14:creationId xmlns:p14="http://schemas.microsoft.com/office/powerpoint/2010/main" val="206408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427AF7B-43AA-487D-BCD6-9AAC647E067D}" type="slidenum">
              <a:rPr lang="fr-CA"/>
              <a:pPr>
                <a:defRPr/>
              </a:pPr>
              <a:t>‹N°›</a:t>
            </a:fld>
            <a:endParaRPr lang="fr-CA"/>
          </a:p>
        </p:txBody>
      </p:sp>
    </p:spTree>
    <p:extLst>
      <p:ext uri="{BB962C8B-B14F-4D97-AF65-F5344CB8AC3E}">
        <p14:creationId xmlns:p14="http://schemas.microsoft.com/office/powerpoint/2010/main" val="799500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Diapo de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1861" y="274638"/>
            <a:ext cx="8002587" cy="706437"/>
          </a:xfrm>
        </p:spPr>
        <p:txBody>
          <a:bodyPr/>
          <a:lstStyle>
            <a:lvl1pPr>
              <a:defRPr/>
            </a:lvl1pPr>
          </a:lstStyle>
          <a:p>
            <a:r>
              <a:rPr lang="fr-FR" dirty="0"/>
              <a:t>Titre – diapositive de texte</a:t>
            </a:r>
            <a:endParaRPr lang="fr-CA" dirty="0"/>
          </a:p>
        </p:txBody>
      </p:sp>
      <p:sp>
        <p:nvSpPr>
          <p:cNvPr id="3" name="Espace réservé du contenu 2"/>
          <p:cNvSpPr>
            <a:spLocks noGrp="1"/>
          </p:cNvSpPr>
          <p:nvPr>
            <p:ph idx="1"/>
          </p:nvPr>
        </p:nvSpPr>
        <p:spPr>
          <a:xfrm>
            <a:off x="601861" y="1125537"/>
            <a:ext cx="8002587" cy="4811047"/>
          </a:xfrm>
        </p:spPr>
        <p:txBody>
          <a:bodyPr/>
          <a:lstStyle>
            <a:lvl1pPr>
              <a:buClr>
                <a:schemeClr val="accent4"/>
              </a:buClr>
              <a:defRPr/>
            </a:lvl1pPr>
            <a:lvl2pPr>
              <a:buClr>
                <a:schemeClr val="accent3"/>
              </a:buClr>
              <a:defRPr/>
            </a:lvl2pPr>
            <a:lvl3pPr>
              <a:buClr>
                <a:schemeClr val="accent4"/>
              </a:buClr>
              <a:defRPr/>
            </a:lvl3pPr>
            <a:lvl4pPr>
              <a:buClr>
                <a:schemeClr val="accent3"/>
              </a:buClr>
              <a:defRPr/>
            </a:lvl4pPr>
            <a:lvl5pPr>
              <a:buClr>
                <a:schemeClr val="accent4"/>
              </a:buClr>
              <a:defRPr sz="1600" baseline="0"/>
            </a:lvl5pPr>
            <a:lvl6pPr>
              <a:buClr>
                <a:schemeClr val="accent3"/>
              </a:buClr>
              <a:buSzPct val="50000"/>
              <a:defRPr sz="1400"/>
            </a:lvl6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5974918"/>
            <a:ext cx="1980000" cy="775708"/>
          </a:xfrm>
          <a:prstGeom prst="rect">
            <a:avLst/>
          </a:prstGeom>
        </p:spPr>
      </p:pic>
      <p:sp>
        <p:nvSpPr>
          <p:cNvPr id="12" name="Espace réservé du numéro de diapositive 2"/>
          <p:cNvSpPr txBox="1">
            <a:spLocks/>
          </p:cNvSpPr>
          <p:nvPr userDrawn="1"/>
        </p:nvSpPr>
        <p:spPr>
          <a:xfrm>
            <a:off x="8711952" y="5982304"/>
            <a:ext cx="432048" cy="365125"/>
          </a:xfrm>
          <a:prstGeom prst="rect">
            <a:avLst/>
          </a:prstGeom>
        </p:spPr>
        <p:txBody>
          <a:bodyPr/>
          <a:lstStyle>
            <a:defPPr>
              <a:defRPr lang="fr-FR"/>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C7D92E-CB67-46E3-8E2F-26A00A2945D7}" type="slidenum">
              <a:rPr lang="fr-CA" smtClean="0"/>
              <a:pPr/>
              <a:t>‹N°›</a:t>
            </a:fld>
            <a:endParaRPr lang="fr-CA" dirty="0"/>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10" name="Connecteur droit 9"/>
          <p:cNvCxnSpPr/>
          <p:nvPr userDrawn="1"/>
        </p:nvCxnSpPr>
        <p:spPr>
          <a:xfrm>
            <a:off x="269776" y="5949280"/>
            <a:ext cx="8604448" cy="670"/>
          </a:xfrm>
          <a:prstGeom prst="line">
            <a:avLst/>
          </a:prstGeom>
          <a:ln w="38100">
            <a:solidFill>
              <a:srgbClr val="00A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1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ge TITRE de la présentation">
    <p:spTree>
      <p:nvGrpSpPr>
        <p:cNvPr id="1" name=""/>
        <p:cNvGrpSpPr/>
        <p:nvPr/>
      </p:nvGrpSpPr>
      <p:grpSpPr>
        <a:xfrm>
          <a:off x="0" y="0"/>
          <a:ext cx="0" cy="0"/>
          <a:chOff x="0" y="0"/>
          <a:chExt cx="0" cy="0"/>
        </a:xfrm>
      </p:grpSpPr>
      <p:sp>
        <p:nvSpPr>
          <p:cNvPr id="9" name="Rectangle 8"/>
          <p:cNvSpPr/>
          <p:nvPr userDrawn="1"/>
        </p:nvSpPr>
        <p:spPr>
          <a:xfrm>
            <a:off x="-83" y="1916832"/>
            <a:ext cx="8604448" cy="2448272"/>
          </a:xfrm>
          <a:prstGeom prst="rect">
            <a:avLst/>
          </a:prstGeom>
          <a:solidFill>
            <a:srgbClr val="6B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p:cNvSpPr>
            <a:spLocks noGrp="1"/>
          </p:cNvSpPr>
          <p:nvPr>
            <p:ph type="ctrTitle" hasCustomPrompt="1"/>
          </p:nvPr>
        </p:nvSpPr>
        <p:spPr>
          <a:xfrm>
            <a:off x="1276724" y="1929745"/>
            <a:ext cx="7269163" cy="1470025"/>
          </a:xfrm>
        </p:spPr>
        <p:txBody>
          <a:bodyPr anchor="b" anchorCtr="0">
            <a:normAutofit/>
          </a:bodyPr>
          <a:lstStyle>
            <a:lvl1pPr algn="l">
              <a:defRPr sz="4000" b="1" cap="all" baseline="0">
                <a:solidFill>
                  <a:schemeClr val="bg1"/>
                </a:solidFill>
              </a:defRPr>
            </a:lvl1pPr>
          </a:lstStyle>
          <a:p>
            <a:r>
              <a:rPr lang="fr-FR" dirty="0"/>
              <a:t>Page titre de la</a:t>
            </a:r>
            <a:br>
              <a:rPr lang="fr-FR" dirty="0"/>
            </a:br>
            <a:r>
              <a:rPr lang="fr-FR" dirty="0"/>
              <a:t>présentation powerpoint</a:t>
            </a:r>
            <a:endParaRPr lang="fr-CA" dirty="0"/>
          </a:p>
        </p:txBody>
      </p:sp>
      <p:sp>
        <p:nvSpPr>
          <p:cNvPr id="3" name="Sous-titre 2"/>
          <p:cNvSpPr>
            <a:spLocks noGrp="1"/>
          </p:cNvSpPr>
          <p:nvPr>
            <p:ph type="subTitle" idx="1" hasCustomPrompt="1"/>
          </p:nvPr>
        </p:nvSpPr>
        <p:spPr>
          <a:xfrm>
            <a:off x="1302362" y="3420454"/>
            <a:ext cx="7272983" cy="864096"/>
          </a:xfrm>
        </p:spPr>
        <p:txBody>
          <a:bodyPr>
            <a:normAutofit/>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6162" y="5155001"/>
            <a:ext cx="1980000" cy="775708"/>
          </a:xfrm>
          <a:prstGeom prst="rect">
            <a:avLst/>
          </a:prstGeom>
        </p:spPr>
      </p:pic>
      <p:cxnSp>
        <p:nvCxnSpPr>
          <p:cNvPr id="8" name="Connecteur droit 7"/>
          <p:cNvCxnSpPr/>
          <p:nvPr userDrawn="1"/>
        </p:nvCxnSpPr>
        <p:spPr>
          <a:xfrm>
            <a:off x="269776" y="5949280"/>
            <a:ext cx="8604448" cy="670"/>
          </a:xfrm>
          <a:prstGeom prst="line">
            <a:avLst/>
          </a:prstGeom>
          <a:ln w="38100">
            <a:solidFill>
              <a:srgbClr val="00A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63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TITRE de section - BLEU BONDI">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re 1"/>
          <p:cNvSpPr>
            <a:spLocks noGrp="1"/>
          </p:cNvSpPr>
          <p:nvPr>
            <p:ph type="ctrTitle" hasCustomPrompt="1"/>
          </p:nvPr>
        </p:nvSpPr>
        <p:spPr>
          <a:xfrm>
            <a:off x="899592" y="1929745"/>
            <a:ext cx="7269163" cy="1470025"/>
          </a:xfrm>
        </p:spPr>
        <p:txBody>
          <a:bodyPr anchor="b" anchorCtr="0">
            <a:normAutofit/>
          </a:bodyPr>
          <a:lstStyle>
            <a:lvl1pPr algn="l">
              <a:defRPr sz="3600" b="1" cap="all" baseline="0">
                <a:solidFill>
                  <a:schemeClr val="bg1"/>
                </a:solidFill>
              </a:defRPr>
            </a:lvl1pPr>
          </a:lstStyle>
          <a:p>
            <a:r>
              <a:rPr lang="fr-FR" dirty="0"/>
              <a:t>Titre de section</a:t>
            </a:r>
            <a:endParaRPr lang="fr-CA" dirty="0"/>
          </a:p>
        </p:txBody>
      </p:sp>
      <p:sp>
        <p:nvSpPr>
          <p:cNvPr id="7" name="Sous-titre 2"/>
          <p:cNvSpPr>
            <a:spLocks noGrp="1"/>
          </p:cNvSpPr>
          <p:nvPr>
            <p:ph type="subTitle" idx="1" hasCustomPrompt="1"/>
          </p:nvPr>
        </p:nvSpPr>
        <p:spPr>
          <a:xfrm>
            <a:off x="899592" y="3429000"/>
            <a:ext cx="7272983" cy="864096"/>
          </a:xfrm>
        </p:spPr>
        <p:txBody>
          <a:bodyPr/>
          <a:lstStyle>
            <a:lvl1pPr marL="0" indent="0" algn="l">
              <a:buNone/>
              <a:defRPr sz="2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endParaRPr lang="fr-CA" dirty="0"/>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5963768"/>
            <a:ext cx="1984826" cy="77760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5963768"/>
            <a:ext cx="1492650" cy="770400"/>
          </a:xfrm>
          <a:prstGeom prst="rect">
            <a:avLst/>
          </a:prstGeom>
        </p:spPr>
      </p:pic>
    </p:spTree>
    <p:extLst>
      <p:ext uri="{BB962C8B-B14F-4D97-AF65-F5344CB8AC3E}">
        <p14:creationId xmlns:p14="http://schemas.microsoft.com/office/powerpoint/2010/main" val="408171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 de fermetur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6521" y="4005055"/>
            <a:ext cx="2948479" cy="1152137"/>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6009807"/>
            <a:ext cx="1503191" cy="769385"/>
          </a:xfrm>
          <a:prstGeom prst="rect">
            <a:avLst/>
          </a:prstGeom>
        </p:spPr>
      </p:pic>
      <p:cxnSp>
        <p:nvCxnSpPr>
          <p:cNvPr id="6" name="Connecteur droit 5"/>
          <p:cNvCxnSpPr/>
          <p:nvPr userDrawn="1"/>
        </p:nvCxnSpPr>
        <p:spPr>
          <a:xfrm>
            <a:off x="2123728" y="3645024"/>
            <a:ext cx="4860000" cy="0"/>
          </a:xfrm>
          <a:prstGeom prst="line">
            <a:avLst/>
          </a:prstGeom>
          <a:ln w="38100">
            <a:solidFill>
              <a:srgbClr val="00AE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867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F52243DB-795C-42BE-94E2-C8C7DB41F92C}" type="slidenum">
              <a:rPr lang="fr-CA"/>
              <a:pPr>
                <a:defRPr/>
              </a:pPr>
              <a:t>‹N°›</a:t>
            </a:fld>
            <a:endParaRPr lang="fr-CA"/>
          </a:p>
        </p:txBody>
      </p:sp>
    </p:spTree>
    <p:extLst>
      <p:ext uri="{BB962C8B-B14F-4D97-AF65-F5344CB8AC3E}">
        <p14:creationId xmlns:p14="http://schemas.microsoft.com/office/powerpoint/2010/main" val="311202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90C6760E-BC9B-470C-B5C4-F97D1B439E2D}" type="slidenum">
              <a:rPr lang="fr-CA"/>
              <a:pPr>
                <a:defRPr/>
              </a:pPr>
              <a:t>‹N°›</a:t>
            </a:fld>
            <a:endParaRPr lang="fr-CA"/>
          </a:p>
        </p:txBody>
      </p:sp>
    </p:spTree>
    <p:extLst>
      <p:ext uri="{BB962C8B-B14F-4D97-AF65-F5344CB8AC3E}">
        <p14:creationId xmlns:p14="http://schemas.microsoft.com/office/powerpoint/2010/main" val="219274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3"/>
          <p:cNvSpPr>
            <a:spLocks noGrp="1"/>
          </p:cNvSpPr>
          <p:nvPr>
            <p:ph type="dt" sz="half" idx="10"/>
          </p:nvPr>
        </p:nvSpPr>
        <p:spPr/>
        <p:txBody>
          <a:bodyPr/>
          <a:lstStyle>
            <a:lvl1pPr>
              <a:defRPr/>
            </a:lvl1pPr>
          </a:lstStyle>
          <a:p>
            <a:pPr>
              <a:defRPr/>
            </a:pPr>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F2BF012-AD7A-4922-AB64-55C41629933E}" type="slidenum">
              <a:rPr lang="fr-CA"/>
              <a:pPr>
                <a:defRPr/>
              </a:pPr>
              <a:t>‹N°›</a:t>
            </a:fld>
            <a:endParaRPr lang="fr-CA"/>
          </a:p>
        </p:txBody>
      </p:sp>
    </p:spTree>
    <p:extLst>
      <p:ext uri="{BB962C8B-B14F-4D97-AF65-F5344CB8AC3E}">
        <p14:creationId xmlns:p14="http://schemas.microsoft.com/office/powerpoint/2010/main" val="1313098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p:txBody>
          <a:bodyPr/>
          <a:lstStyle>
            <a:lvl1pPr>
              <a:defRPr/>
            </a:lvl1pPr>
          </a:lstStyle>
          <a:p>
            <a:pPr>
              <a:defRPr/>
            </a:pPr>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44F5CD65-1CE7-4BDE-BAAE-9D10B16D20CC}" type="slidenum">
              <a:rPr lang="fr-CA"/>
              <a:pPr>
                <a:defRPr/>
              </a:pPr>
              <a:t>‹N°›</a:t>
            </a:fld>
            <a:endParaRPr lang="fr-CA"/>
          </a:p>
        </p:txBody>
      </p:sp>
    </p:spTree>
    <p:extLst>
      <p:ext uri="{BB962C8B-B14F-4D97-AF65-F5344CB8AC3E}">
        <p14:creationId xmlns:p14="http://schemas.microsoft.com/office/powerpoint/2010/main" val="1428168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3"/>
          <p:cNvSpPr>
            <a:spLocks noGrp="1"/>
          </p:cNvSpPr>
          <p:nvPr>
            <p:ph type="dt" sz="half" idx="10"/>
          </p:nvPr>
        </p:nvSpPr>
        <p:spPr/>
        <p:txBody>
          <a:bodyPr/>
          <a:lstStyle>
            <a:lvl1pPr>
              <a:defRPr/>
            </a:lvl1pPr>
          </a:lstStyle>
          <a:p>
            <a:pPr>
              <a:defRPr/>
            </a:pPr>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973E71B2-859C-469C-A445-A85EC38A7E79}" type="slidenum">
              <a:rPr lang="fr-CA"/>
              <a:pPr>
                <a:defRPr/>
              </a:pPr>
              <a:t>‹N°›</a:t>
            </a:fld>
            <a:endParaRPr lang="fr-CA"/>
          </a:p>
        </p:txBody>
      </p:sp>
    </p:spTree>
    <p:extLst>
      <p:ext uri="{BB962C8B-B14F-4D97-AF65-F5344CB8AC3E}">
        <p14:creationId xmlns:p14="http://schemas.microsoft.com/office/powerpoint/2010/main" val="2223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EDF6C012-1A57-40AA-AC82-7A3642BDC758}" type="slidenum">
              <a:rPr lang="fr-CA"/>
              <a:pPr>
                <a:defRPr/>
              </a:pPr>
              <a:t>‹N°›</a:t>
            </a:fld>
            <a:endParaRPr lang="fr-CA"/>
          </a:p>
        </p:txBody>
      </p:sp>
    </p:spTree>
    <p:extLst>
      <p:ext uri="{BB962C8B-B14F-4D97-AF65-F5344CB8AC3E}">
        <p14:creationId xmlns:p14="http://schemas.microsoft.com/office/powerpoint/2010/main" val="206198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0B146C0B-1F10-4FE1-8C0B-EB5E7312DA1E}" type="slidenum">
              <a:rPr lang="fr-CA"/>
              <a:pPr>
                <a:defRPr/>
              </a:pPr>
              <a:t>‹N°›</a:t>
            </a:fld>
            <a:endParaRPr lang="fr-CA"/>
          </a:p>
        </p:txBody>
      </p:sp>
    </p:spTree>
    <p:extLst>
      <p:ext uri="{BB962C8B-B14F-4D97-AF65-F5344CB8AC3E}">
        <p14:creationId xmlns:p14="http://schemas.microsoft.com/office/powerpoint/2010/main" val="1443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E3059DE-23AD-4383-8FC6-F4174E6BE1FA}" type="slidenum">
              <a:rPr lang="fr-CA"/>
              <a:pPr>
                <a:defRPr/>
              </a:pPr>
              <a:t>‹N°›</a:t>
            </a:fld>
            <a:endParaRPr lang="fr-CA"/>
          </a:p>
        </p:txBody>
      </p:sp>
    </p:spTree>
    <p:extLst>
      <p:ext uri="{BB962C8B-B14F-4D97-AF65-F5344CB8AC3E}">
        <p14:creationId xmlns:p14="http://schemas.microsoft.com/office/powerpoint/2010/main" val="137206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endParaRPr lang="fr-CA" altLang="fr-F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CA" alt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7ECB83F-D42D-4940-AA15-6DC96FDE5E83}"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notesSlide" Target="../notesSlides/notesSlide6.xml"/><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1.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6" Type="http://schemas.openxmlformats.org/officeDocument/2006/relationships/image" Target="../media/image24.jpe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notesSlide" Target="../notesSlides/notesSlide9.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1.png"/><Relationship Id="rId5" Type="http://schemas.microsoft.com/office/2007/relationships/hdphoto" Target="../media/hdphoto2.wdp"/><Relationship Id="rId10" Type="http://schemas.openxmlformats.org/officeDocument/2006/relationships/image" Target="../media/image33.png"/><Relationship Id="rId4" Type="http://schemas.openxmlformats.org/officeDocument/2006/relationships/image" Target="../media/image30.png"/><Relationship Id="rId9" Type="http://schemas.microsoft.com/office/2007/relationships/hdphoto" Target="../media/hdphoto4.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7.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ctrTitle"/>
          </p:nvPr>
        </p:nvSpPr>
        <p:spPr>
          <a:xfrm>
            <a:off x="1297949" y="1989662"/>
            <a:ext cx="7269163" cy="1943394"/>
          </a:xfrm>
        </p:spPr>
        <p:txBody>
          <a:bodyPr>
            <a:normAutofit fontScale="90000"/>
          </a:bodyPr>
          <a:lstStyle/>
          <a:p>
            <a:br>
              <a:rPr lang="fr-CA" sz="2800" spc="-150" dirty="0"/>
            </a:br>
            <a:r>
              <a:rPr lang="fr-CA" sz="2800" spc="-150" dirty="0"/>
              <a:t>Le défi RI du nouveau réseau de la santé:</a:t>
            </a:r>
            <a:br>
              <a:rPr lang="fr-CA" sz="2800" spc="-150" dirty="0"/>
            </a:br>
            <a:r>
              <a:rPr lang="fr-CA" sz="2700" spc="-150" dirty="0"/>
              <a:t>L’intégration des ressources informationnelles</a:t>
            </a:r>
            <a:br>
              <a:rPr lang="fr-CA" sz="2000" spc="-150" dirty="0"/>
            </a:br>
            <a:br>
              <a:rPr lang="fr-CA" sz="2000" spc="-150" dirty="0"/>
            </a:br>
            <a:r>
              <a:rPr lang="fr-CA" sz="1800" spc="-150" dirty="0"/>
              <a:t>Luc Bouchard,</a:t>
            </a:r>
            <a:br>
              <a:rPr lang="fr-CA" sz="1800" spc="-150" dirty="0"/>
            </a:br>
            <a:r>
              <a:rPr lang="fr-CA" sz="1600" spc="-150" dirty="0"/>
              <a:t>directeur des ressources informationnelles </a:t>
            </a:r>
            <a:br>
              <a:rPr lang="fr-CA" sz="1600" spc="-150" dirty="0"/>
            </a:br>
            <a:r>
              <a:rPr lang="fr-CA" sz="1600" spc="-150" dirty="0"/>
              <a:t>CIUSSS du centre- sud- de -l’île -de -</a:t>
            </a:r>
            <a:r>
              <a:rPr lang="fr-CA" sz="1600" spc="-150" dirty="0" err="1"/>
              <a:t>montréal</a:t>
            </a:r>
            <a:endParaRPr lang="fr-CA" sz="1800" spc="-150" dirty="0"/>
          </a:p>
        </p:txBody>
      </p:sp>
      <p:sp>
        <p:nvSpPr>
          <p:cNvPr id="8" name="Sous-titre 2"/>
          <p:cNvSpPr>
            <a:spLocks noGrp="1"/>
          </p:cNvSpPr>
          <p:nvPr>
            <p:ph type="subTitle" idx="1"/>
          </p:nvPr>
        </p:nvSpPr>
        <p:spPr>
          <a:xfrm>
            <a:off x="1294129" y="3933056"/>
            <a:ext cx="7272983" cy="368586"/>
          </a:xfrm>
        </p:spPr>
        <p:txBody>
          <a:bodyPr>
            <a:normAutofit fontScale="92500" lnSpcReduction="20000"/>
          </a:bodyPr>
          <a:lstStyle/>
          <a:p>
            <a:r>
              <a:rPr lang="fr-CA" sz="1100" b="0" dirty="0"/>
              <a:t>12 avril 2017</a:t>
            </a:r>
          </a:p>
          <a:p>
            <a:r>
              <a:rPr lang="fr-CA" sz="1100" b="0" dirty="0"/>
              <a:t>Présentation </a:t>
            </a:r>
            <a:r>
              <a:rPr lang="fr-CA" sz="1100" b="0" dirty="0" err="1"/>
              <a:t>Santech</a:t>
            </a:r>
            <a:endParaRPr lang="fr-CA" sz="1100" b="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custDataLst>
              <p:tags r:id="rId1"/>
            </p:custDataLst>
          </p:nvPr>
        </p:nvGrpSpPr>
        <p:grpSpPr>
          <a:xfrm>
            <a:off x="0" y="-5157"/>
            <a:ext cx="827584" cy="5976664"/>
            <a:chOff x="0" y="-5157"/>
            <a:chExt cx="827584" cy="5976664"/>
          </a:xfrm>
          <a:solidFill>
            <a:srgbClr val="00AEC7"/>
          </a:solidFill>
        </p:grpSpPr>
        <p:sp>
          <p:nvSpPr>
            <p:cNvPr id="6" name="Rectangle 5"/>
            <p:cNvSpPr/>
            <p:nvPr/>
          </p:nvSpPr>
          <p:spPr>
            <a:xfrm>
              <a:off x="0" y="-5157"/>
              <a:ext cx="827584" cy="59766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100"/>
            </a:p>
          </p:txBody>
        </p:sp>
        <p:sp>
          <p:nvSpPr>
            <p:cNvPr id="5" name="ZoneTexte 4"/>
            <p:cNvSpPr txBox="1"/>
            <p:nvPr/>
          </p:nvSpPr>
          <p:spPr>
            <a:xfrm rot="16200000">
              <a:off x="-2551399" y="2724143"/>
              <a:ext cx="5971507" cy="523220"/>
            </a:xfrm>
            <a:prstGeom prst="rect">
              <a:avLst/>
            </a:prstGeom>
            <a:grpFill/>
          </p:spPr>
          <p:txBody>
            <a:bodyPr wrap="square" rtlCol="0">
              <a:spAutoFit/>
            </a:bodyPr>
            <a:lstStyle/>
            <a:p>
              <a:pPr algn="ctr"/>
              <a:r>
                <a:rPr lang="fr-CA" sz="2800" spc="-100" dirty="0">
                  <a:solidFill>
                    <a:schemeClr val="bg1"/>
                  </a:solidFill>
                </a:rPr>
                <a:t>Le CIUSSS du Centre-Sud </a:t>
              </a:r>
            </a:p>
          </p:txBody>
        </p:sp>
      </p:grpSp>
      <p:pic>
        <p:nvPicPr>
          <p:cNvPr id="3" name="Image 2"/>
          <p:cNvPicPr>
            <a:picLocks noChangeAspect="1"/>
          </p:cNvPicPr>
          <p:nvPr>
            <p:custDataLst>
              <p:tags r:id="rId2"/>
            </p:custDataLst>
          </p:nvPr>
        </p:nvPicPr>
        <p:blipFill rotWithShape="1">
          <a:blip r:embed="rId6"/>
          <a:srcRect l="37270" t="21598" r="42538" b="6557"/>
          <a:stretch/>
        </p:blipFill>
        <p:spPr>
          <a:xfrm>
            <a:off x="6300192" y="273951"/>
            <a:ext cx="2376264" cy="5372423"/>
          </a:xfrm>
          <a:prstGeom prst="rect">
            <a:avLst/>
          </a:prstGeom>
        </p:spPr>
      </p:pic>
      <p:pic>
        <p:nvPicPr>
          <p:cNvPr id="17" name="Image 16"/>
          <p:cNvPicPr>
            <a:picLocks noChangeAspect="1"/>
          </p:cNvPicPr>
          <p:nvPr>
            <p:custDataLst>
              <p:tags r:id="rId3"/>
            </p:custDataLst>
          </p:nvPr>
        </p:nvPicPr>
        <p:blipFill rotWithShape="1">
          <a:blip r:embed="rId7"/>
          <a:srcRect l="18309" t="21953" r="43330" b="6698"/>
          <a:stretch/>
        </p:blipFill>
        <p:spPr>
          <a:xfrm>
            <a:off x="1403648" y="236952"/>
            <a:ext cx="4608512" cy="5446422"/>
          </a:xfrm>
          <a:prstGeom prst="rect">
            <a:avLst/>
          </a:prstGeom>
        </p:spPr>
      </p:pic>
    </p:spTree>
    <p:extLst>
      <p:ext uri="{BB962C8B-B14F-4D97-AF65-F5344CB8AC3E}">
        <p14:creationId xmlns:p14="http://schemas.microsoft.com/office/powerpoint/2010/main" val="108755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208" y="1196752"/>
            <a:ext cx="6444000" cy="5592201"/>
            <a:chOff x="2555776" y="1124744"/>
            <a:chExt cx="6444000" cy="5592201"/>
          </a:xfrm>
        </p:grpSpPr>
        <p:pic>
          <p:nvPicPr>
            <p:cNvPr id="12" name="Image 11"/>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555776" y="1124744"/>
              <a:ext cx="6444000" cy="5592201"/>
            </a:xfrm>
            <a:prstGeom prst="rect">
              <a:avLst/>
            </a:prstGeom>
          </p:spPr>
        </p:pic>
        <p:sp>
          <p:nvSpPr>
            <p:cNvPr id="2" name="Rectangle 1"/>
            <p:cNvSpPr/>
            <p:nvPr/>
          </p:nvSpPr>
          <p:spPr>
            <a:xfrm>
              <a:off x="2771800" y="1196752"/>
              <a:ext cx="259228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3" name="Image 12"/>
          <p:cNvPicPr>
            <a:picLocks noChangeAspect="1"/>
          </p:cNvPicPr>
          <p:nvPr>
            <p:custDataLst>
              <p:tags r:id="rId1"/>
            </p:custDataLst>
          </p:nvPr>
        </p:nvPicPr>
        <p:blipFill rotWithShape="1">
          <a:blip r:embed="rId7" cstate="print">
            <a:extLst>
              <a:ext uri="{28A0092B-C50C-407E-A947-70E740481C1C}">
                <a14:useLocalDpi xmlns:a14="http://schemas.microsoft.com/office/drawing/2010/main" val="0"/>
              </a:ext>
            </a:extLst>
          </a:blip>
          <a:srcRect l="6704" t="3863" r="63125" b="76822"/>
          <a:stretch/>
        </p:blipFill>
        <p:spPr>
          <a:xfrm>
            <a:off x="1187624" y="2495037"/>
            <a:ext cx="1944216" cy="1080121"/>
          </a:xfrm>
          <a:prstGeom prst="rect">
            <a:avLst/>
          </a:prstGeom>
        </p:spPr>
      </p:pic>
      <p:sp>
        <p:nvSpPr>
          <p:cNvPr id="16" name="Titre 3"/>
          <p:cNvSpPr txBox="1">
            <a:spLocks/>
          </p:cNvSpPr>
          <p:nvPr>
            <p:custDataLst>
              <p:tags r:id="rId2"/>
            </p:custDataLst>
          </p:nvPr>
        </p:nvSpPr>
        <p:spPr bwMode="auto">
          <a:xfrm>
            <a:off x="539552" y="548680"/>
            <a:ext cx="4837680"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lnSpc>
                <a:spcPts val="2400"/>
              </a:lnSpc>
            </a:pPr>
            <a:r>
              <a:rPr lang="fr-CA" sz="2800" b="1" spc="-150" dirty="0">
                <a:solidFill>
                  <a:srgbClr val="0070C0"/>
                </a:solidFill>
              </a:rPr>
              <a:t>Carte du territoire des sièges sociaux des organisations d’origine </a:t>
            </a:r>
          </a:p>
        </p:txBody>
      </p:sp>
      <p:sp>
        <p:nvSpPr>
          <p:cNvPr id="4" name="Rectangle 3"/>
          <p:cNvSpPr/>
          <p:nvPr/>
        </p:nvSpPr>
        <p:spPr>
          <a:xfrm>
            <a:off x="6660232" y="0"/>
            <a:ext cx="2483767" cy="68580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7317932" y="790489"/>
            <a:ext cx="1368152" cy="307777"/>
          </a:xfrm>
          <a:prstGeom prst="rect">
            <a:avLst/>
          </a:prstGeom>
          <a:noFill/>
        </p:spPr>
        <p:txBody>
          <a:bodyPr wrap="square" rtlCol="0">
            <a:spAutoFit/>
          </a:bodyPr>
          <a:lstStyle/>
          <a:p>
            <a:r>
              <a:rPr lang="fr-CA" sz="1400" spc="-150" dirty="0">
                <a:solidFill>
                  <a:schemeClr val="bg1"/>
                </a:solidFill>
              </a:rPr>
              <a:t>CSSS Jeanne-Mance</a:t>
            </a:r>
          </a:p>
        </p:txBody>
      </p:sp>
      <p:grpSp>
        <p:nvGrpSpPr>
          <p:cNvPr id="9" name="Groupe 8"/>
          <p:cNvGrpSpPr/>
          <p:nvPr/>
        </p:nvGrpSpPr>
        <p:grpSpPr>
          <a:xfrm>
            <a:off x="6923680" y="771290"/>
            <a:ext cx="394252" cy="360040"/>
            <a:chOff x="-774236" y="1772816"/>
            <a:chExt cx="394252" cy="360040"/>
          </a:xfrm>
        </p:grpSpPr>
        <p:sp>
          <p:nvSpPr>
            <p:cNvPr id="6" name="Ellipse 5"/>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ZoneTexte 21"/>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1</a:t>
              </a:r>
            </a:p>
          </p:txBody>
        </p:sp>
      </p:grpSp>
      <p:grpSp>
        <p:nvGrpSpPr>
          <p:cNvPr id="24" name="Groupe 23"/>
          <p:cNvGrpSpPr/>
          <p:nvPr/>
        </p:nvGrpSpPr>
        <p:grpSpPr>
          <a:xfrm>
            <a:off x="6923680" y="1207785"/>
            <a:ext cx="394252" cy="360040"/>
            <a:chOff x="-774236" y="1772816"/>
            <a:chExt cx="394252" cy="360040"/>
          </a:xfrm>
        </p:grpSpPr>
        <p:sp>
          <p:nvSpPr>
            <p:cNvPr id="25" name="Ellipse 24"/>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ZoneTexte 25"/>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2</a:t>
              </a:r>
            </a:p>
          </p:txBody>
        </p:sp>
      </p:grpSp>
      <p:grpSp>
        <p:nvGrpSpPr>
          <p:cNvPr id="27" name="Groupe 26"/>
          <p:cNvGrpSpPr/>
          <p:nvPr/>
        </p:nvGrpSpPr>
        <p:grpSpPr>
          <a:xfrm>
            <a:off x="6923680" y="1665766"/>
            <a:ext cx="394252" cy="360040"/>
            <a:chOff x="-774236" y="1772816"/>
            <a:chExt cx="394252" cy="360040"/>
          </a:xfrm>
        </p:grpSpPr>
        <p:sp>
          <p:nvSpPr>
            <p:cNvPr id="28" name="Ellipse 27"/>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9" name="ZoneTexte 28"/>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3</a:t>
              </a:r>
            </a:p>
          </p:txBody>
        </p:sp>
      </p:grpSp>
      <p:grpSp>
        <p:nvGrpSpPr>
          <p:cNvPr id="30" name="Groupe 29"/>
          <p:cNvGrpSpPr/>
          <p:nvPr/>
        </p:nvGrpSpPr>
        <p:grpSpPr>
          <a:xfrm>
            <a:off x="6923680" y="2123747"/>
            <a:ext cx="394252" cy="360040"/>
            <a:chOff x="-774236" y="1772816"/>
            <a:chExt cx="394252" cy="360040"/>
          </a:xfrm>
        </p:grpSpPr>
        <p:sp>
          <p:nvSpPr>
            <p:cNvPr id="31" name="Ellipse 30"/>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2" name="ZoneTexte 31"/>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4</a:t>
              </a:r>
            </a:p>
          </p:txBody>
        </p:sp>
      </p:grpSp>
      <p:grpSp>
        <p:nvGrpSpPr>
          <p:cNvPr id="33" name="Groupe 32"/>
          <p:cNvGrpSpPr/>
          <p:nvPr/>
        </p:nvGrpSpPr>
        <p:grpSpPr>
          <a:xfrm>
            <a:off x="6923680" y="2611941"/>
            <a:ext cx="394252" cy="360040"/>
            <a:chOff x="-774236" y="1772816"/>
            <a:chExt cx="394252" cy="360040"/>
          </a:xfrm>
        </p:grpSpPr>
        <p:sp>
          <p:nvSpPr>
            <p:cNvPr id="34" name="Ellipse 33"/>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5" name="ZoneTexte 34"/>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5</a:t>
              </a:r>
            </a:p>
          </p:txBody>
        </p:sp>
      </p:grpSp>
      <p:grpSp>
        <p:nvGrpSpPr>
          <p:cNvPr id="36" name="Groupe 35"/>
          <p:cNvGrpSpPr/>
          <p:nvPr/>
        </p:nvGrpSpPr>
        <p:grpSpPr>
          <a:xfrm>
            <a:off x="6923680" y="3188005"/>
            <a:ext cx="394252" cy="360040"/>
            <a:chOff x="-774236" y="1772816"/>
            <a:chExt cx="394252" cy="360040"/>
          </a:xfrm>
        </p:grpSpPr>
        <p:sp>
          <p:nvSpPr>
            <p:cNvPr id="37" name="Ellipse 36"/>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ZoneTexte 37"/>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6</a:t>
              </a:r>
            </a:p>
          </p:txBody>
        </p:sp>
      </p:grpSp>
      <p:grpSp>
        <p:nvGrpSpPr>
          <p:cNvPr id="39" name="Groupe 38"/>
          <p:cNvGrpSpPr/>
          <p:nvPr/>
        </p:nvGrpSpPr>
        <p:grpSpPr>
          <a:xfrm>
            <a:off x="6923680" y="3665685"/>
            <a:ext cx="394252" cy="360040"/>
            <a:chOff x="-774236" y="1772816"/>
            <a:chExt cx="394252" cy="360040"/>
          </a:xfrm>
        </p:grpSpPr>
        <p:sp>
          <p:nvSpPr>
            <p:cNvPr id="40" name="Ellipse 39"/>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ZoneTexte 40"/>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7</a:t>
              </a:r>
            </a:p>
          </p:txBody>
        </p:sp>
      </p:grpSp>
      <p:grpSp>
        <p:nvGrpSpPr>
          <p:cNvPr id="42" name="Groupe 41"/>
          <p:cNvGrpSpPr/>
          <p:nvPr/>
        </p:nvGrpSpPr>
        <p:grpSpPr>
          <a:xfrm>
            <a:off x="6923680" y="4169741"/>
            <a:ext cx="394252" cy="360040"/>
            <a:chOff x="-774236" y="1772816"/>
            <a:chExt cx="394252" cy="360040"/>
          </a:xfrm>
        </p:grpSpPr>
        <p:sp>
          <p:nvSpPr>
            <p:cNvPr id="43" name="Ellipse 42"/>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4" name="ZoneTexte 43"/>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8</a:t>
              </a:r>
            </a:p>
          </p:txBody>
        </p:sp>
      </p:grpSp>
      <p:grpSp>
        <p:nvGrpSpPr>
          <p:cNvPr id="45" name="Groupe 44"/>
          <p:cNvGrpSpPr/>
          <p:nvPr/>
        </p:nvGrpSpPr>
        <p:grpSpPr>
          <a:xfrm>
            <a:off x="6923680" y="4691381"/>
            <a:ext cx="394252" cy="360040"/>
            <a:chOff x="-774236" y="1772816"/>
            <a:chExt cx="394252" cy="360040"/>
          </a:xfrm>
        </p:grpSpPr>
        <p:sp>
          <p:nvSpPr>
            <p:cNvPr id="46" name="Ellipse 45"/>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7" name="ZoneTexte 46"/>
            <p:cNvSpPr txBox="1"/>
            <p:nvPr/>
          </p:nvSpPr>
          <p:spPr>
            <a:xfrm>
              <a:off x="-740024" y="1783559"/>
              <a:ext cx="360040" cy="338554"/>
            </a:xfrm>
            <a:prstGeom prst="rect">
              <a:avLst/>
            </a:prstGeom>
            <a:noFill/>
          </p:spPr>
          <p:txBody>
            <a:bodyPr wrap="square" rtlCol="0">
              <a:spAutoFit/>
            </a:bodyPr>
            <a:lstStyle/>
            <a:p>
              <a:r>
                <a:rPr lang="fr-CA" sz="1600" b="1" spc="-150" dirty="0">
                  <a:solidFill>
                    <a:schemeClr val="bg1"/>
                  </a:solidFill>
                </a:rPr>
                <a:t>9</a:t>
              </a:r>
            </a:p>
          </p:txBody>
        </p:sp>
      </p:grpSp>
      <p:grpSp>
        <p:nvGrpSpPr>
          <p:cNvPr id="48" name="Groupe 47"/>
          <p:cNvGrpSpPr/>
          <p:nvPr/>
        </p:nvGrpSpPr>
        <p:grpSpPr>
          <a:xfrm>
            <a:off x="6921888" y="5204229"/>
            <a:ext cx="361832" cy="360040"/>
            <a:chOff x="-776028" y="1772816"/>
            <a:chExt cx="361832" cy="360040"/>
          </a:xfrm>
        </p:grpSpPr>
        <p:sp>
          <p:nvSpPr>
            <p:cNvPr id="49" name="Ellipse 48"/>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ZoneTexte 49"/>
            <p:cNvSpPr txBox="1"/>
            <p:nvPr/>
          </p:nvSpPr>
          <p:spPr>
            <a:xfrm>
              <a:off x="-776028" y="1783559"/>
              <a:ext cx="360040" cy="338554"/>
            </a:xfrm>
            <a:prstGeom prst="rect">
              <a:avLst/>
            </a:prstGeom>
            <a:noFill/>
          </p:spPr>
          <p:txBody>
            <a:bodyPr wrap="square" rtlCol="0">
              <a:spAutoFit/>
            </a:bodyPr>
            <a:lstStyle/>
            <a:p>
              <a:r>
                <a:rPr lang="fr-CA" sz="1600" b="1" spc="-150" dirty="0">
                  <a:solidFill>
                    <a:schemeClr val="bg1"/>
                  </a:solidFill>
                </a:rPr>
                <a:t>10</a:t>
              </a:r>
            </a:p>
          </p:txBody>
        </p:sp>
      </p:grpSp>
      <p:grpSp>
        <p:nvGrpSpPr>
          <p:cNvPr id="51" name="Groupe 50"/>
          <p:cNvGrpSpPr/>
          <p:nvPr/>
        </p:nvGrpSpPr>
        <p:grpSpPr>
          <a:xfrm>
            <a:off x="6913096" y="5780293"/>
            <a:ext cx="370624" cy="360040"/>
            <a:chOff x="-784820" y="1772816"/>
            <a:chExt cx="370624" cy="360040"/>
          </a:xfrm>
        </p:grpSpPr>
        <p:sp>
          <p:nvSpPr>
            <p:cNvPr id="52" name="Ellipse 51"/>
            <p:cNvSpPr/>
            <p:nvPr/>
          </p:nvSpPr>
          <p:spPr>
            <a:xfrm>
              <a:off x="-774236" y="1772816"/>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ZoneTexte 52"/>
            <p:cNvSpPr txBox="1"/>
            <p:nvPr/>
          </p:nvSpPr>
          <p:spPr>
            <a:xfrm>
              <a:off x="-784820" y="1774767"/>
              <a:ext cx="360040" cy="338554"/>
            </a:xfrm>
            <a:prstGeom prst="rect">
              <a:avLst/>
            </a:prstGeom>
            <a:noFill/>
          </p:spPr>
          <p:txBody>
            <a:bodyPr wrap="square" rtlCol="0">
              <a:spAutoFit/>
            </a:bodyPr>
            <a:lstStyle/>
            <a:p>
              <a:r>
                <a:rPr lang="fr-CA" sz="1600" b="1" spc="-150" dirty="0">
                  <a:solidFill>
                    <a:schemeClr val="bg1"/>
                  </a:solidFill>
                </a:rPr>
                <a:t>11</a:t>
              </a:r>
            </a:p>
          </p:txBody>
        </p:sp>
      </p:grpSp>
      <p:sp>
        <p:nvSpPr>
          <p:cNvPr id="57" name="ZoneTexte 56"/>
          <p:cNvSpPr txBox="1"/>
          <p:nvPr/>
        </p:nvSpPr>
        <p:spPr>
          <a:xfrm>
            <a:off x="7303243" y="1209472"/>
            <a:ext cx="1738685" cy="307777"/>
          </a:xfrm>
          <a:prstGeom prst="rect">
            <a:avLst/>
          </a:prstGeom>
          <a:noFill/>
        </p:spPr>
        <p:txBody>
          <a:bodyPr wrap="square" rtlCol="0">
            <a:spAutoFit/>
          </a:bodyPr>
          <a:lstStyle/>
          <a:p>
            <a:r>
              <a:rPr lang="fr-CA" sz="1400" spc="-150" dirty="0">
                <a:solidFill>
                  <a:schemeClr val="bg1"/>
                </a:solidFill>
              </a:rPr>
              <a:t>CSSS du Sud-Ouest–Verdun</a:t>
            </a:r>
          </a:p>
        </p:txBody>
      </p:sp>
      <p:sp>
        <p:nvSpPr>
          <p:cNvPr id="58" name="ZoneTexte 57"/>
          <p:cNvSpPr txBox="1"/>
          <p:nvPr/>
        </p:nvSpPr>
        <p:spPr>
          <a:xfrm>
            <a:off x="7281928" y="1668679"/>
            <a:ext cx="1738685" cy="400110"/>
          </a:xfrm>
          <a:prstGeom prst="rect">
            <a:avLst/>
          </a:prstGeom>
          <a:noFill/>
        </p:spPr>
        <p:txBody>
          <a:bodyPr wrap="square" rtlCol="0">
            <a:spAutoFit/>
          </a:bodyPr>
          <a:lstStyle/>
          <a:p>
            <a:pPr>
              <a:lnSpc>
                <a:spcPts val="1200"/>
              </a:lnSpc>
            </a:pPr>
            <a:r>
              <a:rPr lang="fr-CA" sz="1400" spc="-150" dirty="0">
                <a:solidFill>
                  <a:schemeClr val="bg1"/>
                </a:solidFill>
              </a:rPr>
              <a:t>Institut universitaire de gériatrie de Montréal</a:t>
            </a:r>
          </a:p>
        </p:txBody>
      </p:sp>
      <p:sp>
        <p:nvSpPr>
          <p:cNvPr id="59" name="ZoneTexte 58"/>
          <p:cNvSpPr txBox="1"/>
          <p:nvPr/>
        </p:nvSpPr>
        <p:spPr>
          <a:xfrm>
            <a:off x="7281927" y="2174938"/>
            <a:ext cx="1738685" cy="255134"/>
          </a:xfrm>
          <a:prstGeom prst="rect">
            <a:avLst/>
          </a:prstGeom>
          <a:noFill/>
        </p:spPr>
        <p:txBody>
          <a:bodyPr wrap="square" rtlCol="0">
            <a:spAutoFit/>
          </a:bodyPr>
          <a:lstStyle/>
          <a:p>
            <a:pPr>
              <a:lnSpc>
                <a:spcPts val="1200"/>
              </a:lnSpc>
            </a:pPr>
            <a:r>
              <a:rPr lang="fr-CA" sz="1400" spc="-150" dirty="0">
                <a:solidFill>
                  <a:schemeClr val="bg1"/>
                </a:solidFill>
              </a:rPr>
              <a:t>Hôpital chinois de Montréal</a:t>
            </a:r>
          </a:p>
        </p:txBody>
      </p:sp>
      <p:sp>
        <p:nvSpPr>
          <p:cNvPr id="62" name="ZoneTexte 61"/>
          <p:cNvSpPr txBox="1"/>
          <p:nvPr/>
        </p:nvSpPr>
        <p:spPr>
          <a:xfrm>
            <a:off x="7303242" y="2521935"/>
            <a:ext cx="1738685" cy="553998"/>
          </a:xfrm>
          <a:prstGeom prst="rect">
            <a:avLst/>
          </a:prstGeom>
          <a:noFill/>
        </p:spPr>
        <p:txBody>
          <a:bodyPr wrap="square" rtlCol="0">
            <a:spAutoFit/>
          </a:bodyPr>
          <a:lstStyle/>
          <a:p>
            <a:pPr>
              <a:lnSpc>
                <a:spcPts val="1200"/>
              </a:lnSpc>
            </a:pPr>
            <a:r>
              <a:rPr lang="fr-CA" sz="1400" spc="-150" dirty="0">
                <a:solidFill>
                  <a:schemeClr val="bg1"/>
                </a:solidFill>
              </a:rPr>
              <a:t>Centre de réadaptation en dépendance de Montréal – Institut universitaire</a:t>
            </a:r>
          </a:p>
        </p:txBody>
      </p:sp>
      <p:sp>
        <p:nvSpPr>
          <p:cNvPr id="63" name="ZoneTexte 62"/>
          <p:cNvSpPr txBox="1"/>
          <p:nvPr/>
        </p:nvSpPr>
        <p:spPr>
          <a:xfrm>
            <a:off x="7310587" y="3159957"/>
            <a:ext cx="1738685" cy="400110"/>
          </a:xfrm>
          <a:prstGeom prst="rect">
            <a:avLst/>
          </a:prstGeom>
          <a:noFill/>
        </p:spPr>
        <p:txBody>
          <a:bodyPr wrap="square" rtlCol="0">
            <a:spAutoFit/>
          </a:bodyPr>
          <a:lstStyle/>
          <a:p>
            <a:pPr>
              <a:lnSpc>
                <a:spcPts val="1200"/>
              </a:lnSpc>
            </a:pPr>
            <a:r>
              <a:rPr lang="fr-CA" sz="1400" spc="-150" dirty="0">
                <a:solidFill>
                  <a:schemeClr val="bg1"/>
                </a:solidFill>
              </a:rPr>
              <a:t>Centre de réadaptation Lucie-Bruneau</a:t>
            </a:r>
          </a:p>
        </p:txBody>
      </p:sp>
      <p:sp>
        <p:nvSpPr>
          <p:cNvPr id="64" name="ZoneTexte 63"/>
          <p:cNvSpPr txBox="1"/>
          <p:nvPr/>
        </p:nvSpPr>
        <p:spPr>
          <a:xfrm>
            <a:off x="7281927" y="3727229"/>
            <a:ext cx="1738685" cy="255134"/>
          </a:xfrm>
          <a:prstGeom prst="rect">
            <a:avLst/>
          </a:prstGeom>
          <a:noFill/>
        </p:spPr>
        <p:txBody>
          <a:bodyPr wrap="square" rtlCol="0">
            <a:spAutoFit/>
          </a:bodyPr>
          <a:lstStyle/>
          <a:p>
            <a:pPr>
              <a:lnSpc>
                <a:spcPts val="1200"/>
              </a:lnSpc>
            </a:pPr>
            <a:r>
              <a:rPr lang="fr-CA" sz="1400" spc="-150" dirty="0">
                <a:solidFill>
                  <a:schemeClr val="bg1"/>
                </a:solidFill>
              </a:rPr>
              <a:t>Institut Raymond-Dewar</a:t>
            </a:r>
          </a:p>
        </p:txBody>
      </p:sp>
      <p:sp>
        <p:nvSpPr>
          <p:cNvPr id="65" name="ZoneTexte 64"/>
          <p:cNvSpPr txBox="1"/>
          <p:nvPr/>
        </p:nvSpPr>
        <p:spPr>
          <a:xfrm>
            <a:off x="7298392" y="4087269"/>
            <a:ext cx="1738685" cy="553998"/>
          </a:xfrm>
          <a:prstGeom prst="rect">
            <a:avLst/>
          </a:prstGeom>
          <a:noFill/>
        </p:spPr>
        <p:txBody>
          <a:bodyPr wrap="square" rtlCol="0">
            <a:spAutoFit/>
          </a:bodyPr>
          <a:lstStyle/>
          <a:p>
            <a:pPr>
              <a:lnSpc>
                <a:spcPts val="1200"/>
              </a:lnSpc>
            </a:pPr>
            <a:r>
              <a:rPr lang="fr-CA" sz="1400" spc="-150" dirty="0">
                <a:solidFill>
                  <a:schemeClr val="bg1"/>
                </a:solidFill>
              </a:rPr>
              <a:t>Institut de réadaptation Gingras-Lindsay-de-Montréal</a:t>
            </a:r>
          </a:p>
        </p:txBody>
      </p:sp>
      <p:sp>
        <p:nvSpPr>
          <p:cNvPr id="66" name="ZoneTexte 65"/>
          <p:cNvSpPr txBox="1"/>
          <p:nvPr/>
        </p:nvSpPr>
        <p:spPr>
          <a:xfrm>
            <a:off x="7310587" y="4737013"/>
            <a:ext cx="1738685" cy="255134"/>
          </a:xfrm>
          <a:prstGeom prst="rect">
            <a:avLst/>
          </a:prstGeom>
          <a:noFill/>
        </p:spPr>
        <p:txBody>
          <a:bodyPr wrap="square" rtlCol="0">
            <a:spAutoFit/>
          </a:bodyPr>
          <a:lstStyle/>
          <a:p>
            <a:pPr>
              <a:lnSpc>
                <a:spcPts val="1200"/>
              </a:lnSpc>
            </a:pPr>
            <a:r>
              <a:rPr lang="fr-CA" sz="1400" spc="-150" dirty="0">
                <a:solidFill>
                  <a:schemeClr val="bg1"/>
                </a:solidFill>
              </a:rPr>
              <a:t>CRDITED de Montréal</a:t>
            </a:r>
          </a:p>
        </p:txBody>
      </p:sp>
      <p:sp>
        <p:nvSpPr>
          <p:cNvPr id="67" name="ZoneTexte 66"/>
          <p:cNvSpPr txBox="1"/>
          <p:nvPr/>
        </p:nvSpPr>
        <p:spPr>
          <a:xfrm>
            <a:off x="7329537" y="5097889"/>
            <a:ext cx="1738685" cy="553998"/>
          </a:xfrm>
          <a:prstGeom prst="rect">
            <a:avLst/>
          </a:prstGeom>
          <a:noFill/>
        </p:spPr>
        <p:txBody>
          <a:bodyPr wrap="square" rtlCol="0">
            <a:spAutoFit/>
          </a:bodyPr>
          <a:lstStyle/>
          <a:p>
            <a:pPr>
              <a:lnSpc>
                <a:spcPts val="1200"/>
              </a:lnSpc>
            </a:pPr>
            <a:r>
              <a:rPr lang="fr-CA" sz="1400" spc="-150" dirty="0">
                <a:solidFill>
                  <a:schemeClr val="bg1"/>
                </a:solidFill>
              </a:rPr>
              <a:t>Centre jeunesse de Montréal – Institut universitaire</a:t>
            </a:r>
          </a:p>
        </p:txBody>
      </p:sp>
      <p:sp>
        <p:nvSpPr>
          <p:cNvPr id="68" name="ZoneTexte 67"/>
          <p:cNvSpPr txBox="1"/>
          <p:nvPr/>
        </p:nvSpPr>
        <p:spPr>
          <a:xfrm>
            <a:off x="7328307" y="5683314"/>
            <a:ext cx="1738685" cy="553998"/>
          </a:xfrm>
          <a:prstGeom prst="rect">
            <a:avLst/>
          </a:prstGeom>
          <a:noFill/>
        </p:spPr>
        <p:txBody>
          <a:bodyPr wrap="square" rtlCol="0">
            <a:spAutoFit/>
          </a:bodyPr>
          <a:lstStyle/>
          <a:p>
            <a:pPr>
              <a:lnSpc>
                <a:spcPts val="1200"/>
              </a:lnSpc>
            </a:pPr>
            <a:r>
              <a:rPr lang="fr-CA" sz="1400" spc="-150" dirty="0">
                <a:solidFill>
                  <a:schemeClr val="bg1"/>
                </a:solidFill>
              </a:rPr>
              <a:t>Agence de santé et de services sociaux de Montréal</a:t>
            </a:r>
          </a:p>
        </p:txBody>
      </p:sp>
    </p:spTree>
    <p:extLst>
      <p:ext uri="{BB962C8B-B14F-4D97-AF65-F5344CB8AC3E}">
        <p14:creationId xmlns:p14="http://schemas.microsoft.com/office/powerpoint/2010/main" val="286678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 1"/>
          <p:cNvGrpSpPr/>
          <p:nvPr/>
        </p:nvGrpSpPr>
        <p:grpSpPr>
          <a:xfrm>
            <a:off x="1267482" y="764704"/>
            <a:ext cx="7876518" cy="5393273"/>
            <a:chOff x="791916" y="764704"/>
            <a:chExt cx="7876518" cy="5393273"/>
          </a:xfrm>
        </p:grpSpPr>
        <p:pic>
          <p:nvPicPr>
            <p:cNvPr id="24" name="Image 2"/>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331640" y="764704"/>
              <a:ext cx="6048000" cy="5327022"/>
            </a:xfrm>
            <a:prstGeom prst="rect">
              <a:avLst/>
            </a:prstGeom>
          </p:spPr>
        </p:pic>
        <p:cxnSp>
          <p:nvCxnSpPr>
            <p:cNvPr id="25" name="Connecteur droit 3"/>
            <p:cNvCxnSpPr/>
            <p:nvPr/>
          </p:nvCxnSpPr>
          <p:spPr>
            <a:xfrm flipH="1" flipV="1">
              <a:off x="5364088" y="1700808"/>
              <a:ext cx="792088" cy="504056"/>
            </a:xfrm>
            <a:prstGeom prst="line">
              <a:avLst/>
            </a:prstGeom>
            <a:ln w="15875">
              <a:solidFill>
                <a:srgbClr val="1291BC"/>
              </a:solidFill>
            </a:ln>
          </p:spPr>
          <p:style>
            <a:lnRef idx="1">
              <a:schemeClr val="accent1"/>
            </a:lnRef>
            <a:fillRef idx="0">
              <a:schemeClr val="accent1"/>
            </a:fillRef>
            <a:effectRef idx="0">
              <a:schemeClr val="accent1"/>
            </a:effectRef>
            <a:fontRef idx="minor">
              <a:schemeClr val="tx1"/>
            </a:fontRef>
          </p:style>
        </p:cxnSp>
        <p:cxnSp>
          <p:nvCxnSpPr>
            <p:cNvPr id="26" name="Connecteur droit 4"/>
            <p:cNvCxnSpPr/>
            <p:nvPr/>
          </p:nvCxnSpPr>
          <p:spPr>
            <a:xfrm flipV="1">
              <a:off x="6516216" y="4437112"/>
              <a:ext cx="863424" cy="144016"/>
            </a:xfrm>
            <a:prstGeom prst="line">
              <a:avLst/>
            </a:prstGeom>
            <a:ln w="15875">
              <a:solidFill>
                <a:srgbClr val="1291BC"/>
              </a:solidFill>
            </a:ln>
          </p:spPr>
          <p:style>
            <a:lnRef idx="1">
              <a:schemeClr val="accent1"/>
            </a:lnRef>
            <a:fillRef idx="0">
              <a:schemeClr val="accent1"/>
            </a:fillRef>
            <a:effectRef idx="0">
              <a:schemeClr val="accent1"/>
            </a:effectRef>
            <a:fontRef idx="minor">
              <a:schemeClr val="tx1"/>
            </a:fontRef>
          </p:style>
        </p:cxnSp>
        <p:cxnSp>
          <p:nvCxnSpPr>
            <p:cNvPr id="27" name="Connecteur droit 5"/>
            <p:cNvCxnSpPr/>
            <p:nvPr/>
          </p:nvCxnSpPr>
          <p:spPr>
            <a:xfrm flipV="1">
              <a:off x="4932040" y="4509120"/>
              <a:ext cx="576064" cy="1296144"/>
            </a:xfrm>
            <a:prstGeom prst="line">
              <a:avLst/>
            </a:prstGeom>
            <a:ln w="15875">
              <a:solidFill>
                <a:srgbClr val="1291BC"/>
              </a:solidFill>
            </a:ln>
          </p:spPr>
          <p:style>
            <a:lnRef idx="1">
              <a:schemeClr val="accent1"/>
            </a:lnRef>
            <a:fillRef idx="0">
              <a:schemeClr val="accent1"/>
            </a:fillRef>
            <a:effectRef idx="0">
              <a:schemeClr val="accent1"/>
            </a:effectRef>
            <a:fontRef idx="minor">
              <a:schemeClr val="tx1"/>
            </a:fontRef>
          </p:style>
        </p:cxnSp>
        <p:cxnSp>
          <p:nvCxnSpPr>
            <p:cNvPr id="28" name="Connecteur droit 6"/>
            <p:cNvCxnSpPr/>
            <p:nvPr/>
          </p:nvCxnSpPr>
          <p:spPr>
            <a:xfrm flipH="1" flipV="1">
              <a:off x="3959596" y="3176187"/>
              <a:ext cx="792088" cy="504056"/>
            </a:xfrm>
            <a:prstGeom prst="line">
              <a:avLst/>
            </a:prstGeom>
            <a:ln w="15875">
              <a:solidFill>
                <a:srgbClr val="1291BC"/>
              </a:solidFill>
            </a:ln>
          </p:spPr>
          <p:style>
            <a:lnRef idx="1">
              <a:schemeClr val="accent1"/>
            </a:lnRef>
            <a:fillRef idx="0">
              <a:schemeClr val="accent1"/>
            </a:fillRef>
            <a:effectRef idx="0">
              <a:schemeClr val="accent1"/>
            </a:effectRef>
            <a:fontRef idx="minor">
              <a:schemeClr val="tx1"/>
            </a:fontRef>
          </p:style>
        </p:cxnSp>
        <p:cxnSp>
          <p:nvCxnSpPr>
            <p:cNvPr id="29" name="Connecteur droit 7"/>
            <p:cNvCxnSpPr>
              <a:stCxn id="48" idx="1"/>
            </p:cNvCxnSpPr>
            <p:nvPr/>
          </p:nvCxnSpPr>
          <p:spPr>
            <a:xfrm flipH="1" flipV="1">
              <a:off x="1449513" y="4725144"/>
              <a:ext cx="1773300" cy="28392"/>
            </a:xfrm>
            <a:prstGeom prst="line">
              <a:avLst/>
            </a:prstGeom>
            <a:ln w="15875">
              <a:solidFill>
                <a:srgbClr val="1291BC"/>
              </a:solidFill>
            </a:ln>
          </p:spPr>
          <p:style>
            <a:lnRef idx="1">
              <a:schemeClr val="accent1"/>
            </a:lnRef>
            <a:fillRef idx="0">
              <a:schemeClr val="accent1"/>
            </a:fillRef>
            <a:effectRef idx="0">
              <a:schemeClr val="accent1"/>
            </a:effectRef>
            <a:fontRef idx="minor">
              <a:schemeClr val="tx1"/>
            </a:fontRef>
          </p:style>
        </p:cxnSp>
        <p:sp>
          <p:nvSpPr>
            <p:cNvPr id="30" name="ZoneTexte 8"/>
            <p:cNvSpPr txBox="1"/>
            <p:nvPr/>
          </p:nvSpPr>
          <p:spPr>
            <a:xfrm>
              <a:off x="791916" y="4508740"/>
              <a:ext cx="648072" cy="369332"/>
            </a:xfrm>
            <a:prstGeom prst="rect">
              <a:avLst/>
            </a:prstGeom>
            <a:noFill/>
          </p:spPr>
          <p:txBody>
            <a:bodyPr wrap="square" rtlCol="0">
              <a:spAutoFit/>
            </a:bodyPr>
            <a:lstStyle/>
            <a:p>
              <a:r>
                <a:rPr lang="fr-CA" b="1" spc="-150" dirty="0">
                  <a:solidFill>
                    <a:srgbClr val="1291BC"/>
                  </a:solidFill>
                </a:rPr>
                <a:t>Ouest</a:t>
              </a:r>
            </a:p>
          </p:txBody>
        </p:sp>
        <p:sp>
          <p:nvSpPr>
            <p:cNvPr id="31" name="ZoneTexte 9"/>
            <p:cNvSpPr txBox="1"/>
            <p:nvPr/>
          </p:nvSpPr>
          <p:spPr>
            <a:xfrm>
              <a:off x="4977172" y="1403484"/>
              <a:ext cx="467716" cy="369332"/>
            </a:xfrm>
            <a:prstGeom prst="rect">
              <a:avLst/>
            </a:prstGeom>
            <a:noFill/>
          </p:spPr>
          <p:txBody>
            <a:bodyPr wrap="square" rtlCol="0">
              <a:spAutoFit/>
            </a:bodyPr>
            <a:lstStyle/>
            <a:p>
              <a:r>
                <a:rPr lang="fr-CA" b="1" spc="-150" dirty="0">
                  <a:solidFill>
                    <a:srgbClr val="1291BC"/>
                  </a:solidFill>
                </a:rPr>
                <a:t>Est</a:t>
              </a:r>
            </a:p>
          </p:txBody>
        </p:sp>
        <p:sp>
          <p:nvSpPr>
            <p:cNvPr id="32" name="ZoneTexte 10"/>
            <p:cNvSpPr txBox="1"/>
            <p:nvPr/>
          </p:nvSpPr>
          <p:spPr>
            <a:xfrm>
              <a:off x="7372626" y="4252446"/>
              <a:ext cx="1295808" cy="369332"/>
            </a:xfrm>
            <a:prstGeom prst="rect">
              <a:avLst/>
            </a:prstGeom>
            <a:noFill/>
          </p:spPr>
          <p:txBody>
            <a:bodyPr wrap="square" rtlCol="0">
              <a:spAutoFit/>
            </a:bodyPr>
            <a:lstStyle/>
            <a:p>
              <a:r>
                <a:rPr lang="fr-CA" b="1" spc="-150" dirty="0">
                  <a:solidFill>
                    <a:srgbClr val="1291BC"/>
                  </a:solidFill>
                </a:rPr>
                <a:t>Centre-Sud*</a:t>
              </a:r>
            </a:p>
          </p:txBody>
        </p:sp>
        <p:sp>
          <p:nvSpPr>
            <p:cNvPr id="33" name="ZoneTexte 11"/>
            <p:cNvSpPr txBox="1"/>
            <p:nvPr/>
          </p:nvSpPr>
          <p:spPr>
            <a:xfrm>
              <a:off x="3491880" y="2830688"/>
              <a:ext cx="648072" cy="369332"/>
            </a:xfrm>
            <a:prstGeom prst="rect">
              <a:avLst/>
            </a:prstGeom>
            <a:noFill/>
          </p:spPr>
          <p:txBody>
            <a:bodyPr wrap="square" rtlCol="0">
              <a:spAutoFit/>
            </a:bodyPr>
            <a:lstStyle/>
            <a:p>
              <a:r>
                <a:rPr lang="fr-CA" b="1" spc="-150" dirty="0">
                  <a:solidFill>
                    <a:srgbClr val="1291BC"/>
                  </a:solidFill>
                </a:rPr>
                <a:t>Nord</a:t>
              </a:r>
            </a:p>
          </p:txBody>
        </p:sp>
        <p:sp>
          <p:nvSpPr>
            <p:cNvPr id="34" name="ZoneTexte 12"/>
            <p:cNvSpPr txBox="1"/>
            <p:nvPr/>
          </p:nvSpPr>
          <p:spPr>
            <a:xfrm>
              <a:off x="4284136" y="5788645"/>
              <a:ext cx="1295808" cy="369332"/>
            </a:xfrm>
            <a:prstGeom prst="rect">
              <a:avLst/>
            </a:prstGeom>
            <a:noFill/>
          </p:spPr>
          <p:txBody>
            <a:bodyPr wrap="square" rtlCol="0">
              <a:spAutoFit/>
            </a:bodyPr>
            <a:lstStyle/>
            <a:p>
              <a:r>
                <a:rPr lang="fr-CA" b="1" spc="-150" dirty="0">
                  <a:solidFill>
                    <a:srgbClr val="1291BC"/>
                  </a:solidFill>
                </a:rPr>
                <a:t>Centre-Ouest</a:t>
              </a:r>
            </a:p>
          </p:txBody>
        </p:sp>
      </p:grpSp>
      <p:sp>
        <p:nvSpPr>
          <p:cNvPr id="35" name="Titre 3"/>
          <p:cNvSpPr txBox="1">
            <a:spLocks/>
          </p:cNvSpPr>
          <p:nvPr>
            <p:custDataLst>
              <p:tags r:id="rId1"/>
            </p:custDataLst>
          </p:nvPr>
        </p:nvSpPr>
        <p:spPr bwMode="auto">
          <a:xfrm>
            <a:off x="539552" y="548680"/>
            <a:ext cx="6696744"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a:lnSpc>
                <a:spcPts val="2400"/>
              </a:lnSpc>
            </a:pPr>
            <a:r>
              <a:rPr lang="fr-CA" sz="2800" b="1" spc="-150" dirty="0">
                <a:solidFill>
                  <a:srgbClr val="0070C0"/>
                </a:solidFill>
              </a:rPr>
              <a:t>Un mandat et une présence sur le plan régional</a:t>
            </a:r>
          </a:p>
        </p:txBody>
      </p:sp>
      <p:sp>
        <p:nvSpPr>
          <p:cNvPr id="36" name="ZoneTexte 14"/>
          <p:cNvSpPr txBox="1"/>
          <p:nvPr/>
        </p:nvSpPr>
        <p:spPr>
          <a:xfrm>
            <a:off x="539552" y="1170950"/>
            <a:ext cx="3624327" cy="520655"/>
          </a:xfrm>
          <a:prstGeom prst="rect">
            <a:avLst/>
          </a:prstGeom>
          <a:noFill/>
        </p:spPr>
        <p:txBody>
          <a:bodyPr wrap="square" rtlCol="0">
            <a:spAutoFit/>
          </a:bodyPr>
          <a:lstStyle/>
          <a:p>
            <a:pPr fontAlgn="t">
              <a:lnSpc>
                <a:spcPts val="1600"/>
              </a:lnSpc>
            </a:pPr>
            <a:r>
              <a:rPr lang="fr-CA" spc="-150" dirty="0">
                <a:solidFill>
                  <a:srgbClr val="1291BC"/>
                </a:solidFill>
              </a:rPr>
              <a:t>Nombre de sites du CIUSSS </a:t>
            </a:r>
            <a:r>
              <a:rPr lang="fr-CA" spc="-150">
                <a:solidFill>
                  <a:srgbClr val="1291BC"/>
                </a:solidFill>
              </a:rPr>
              <a:t>du Centre-Sud</a:t>
            </a:r>
          </a:p>
          <a:p>
            <a:pPr fontAlgn="t">
              <a:lnSpc>
                <a:spcPts val="1600"/>
              </a:lnSpc>
            </a:pPr>
            <a:r>
              <a:rPr lang="fr-CA" spc="-150">
                <a:solidFill>
                  <a:srgbClr val="1291BC"/>
                </a:solidFill>
              </a:rPr>
              <a:t>par </a:t>
            </a:r>
            <a:r>
              <a:rPr lang="fr-CA" spc="-150" dirty="0">
                <a:solidFill>
                  <a:srgbClr val="1291BC"/>
                </a:solidFill>
              </a:rPr>
              <a:t>territoire de CIUSSS </a:t>
            </a:r>
            <a:endParaRPr lang="fr-CA" spc="-150" dirty="0">
              <a:solidFill>
                <a:schemeClr val="accent1"/>
              </a:solidFill>
              <a:latin typeface="Calibri"/>
            </a:endParaRPr>
          </a:p>
        </p:txBody>
      </p:sp>
      <p:sp>
        <p:nvSpPr>
          <p:cNvPr id="37" name="ZoneTexte 15"/>
          <p:cNvSpPr txBox="1"/>
          <p:nvPr>
            <p:custDataLst>
              <p:tags r:id="rId2"/>
            </p:custDataLst>
          </p:nvPr>
        </p:nvSpPr>
        <p:spPr>
          <a:xfrm>
            <a:off x="539552" y="6210110"/>
            <a:ext cx="3960440" cy="400110"/>
          </a:xfrm>
          <a:prstGeom prst="rect">
            <a:avLst/>
          </a:prstGeom>
          <a:noFill/>
        </p:spPr>
        <p:txBody>
          <a:bodyPr wrap="square" rtlCol="0">
            <a:spAutoFit/>
          </a:bodyPr>
          <a:lstStyle/>
          <a:p>
            <a:r>
              <a:rPr lang="fr-CA" sz="1000" i="1" dirty="0"/>
              <a:t>*Inclus les installations de l'ex-Agence : TCR, Lafontaine et 5800 St-Denis</a:t>
            </a:r>
          </a:p>
          <a:p>
            <a:r>
              <a:rPr lang="fr-CA" sz="1000" i="1" dirty="0"/>
              <a:t>Source : Direction des services techniques, octobre 2015</a:t>
            </a:r>
          </a:p>
        </p:txBody>
      </p:sp>
      <p:sp>
        <p:nvSpPr>
          <p:cNvPr id="38" name="Étoile à 8 branches 16"/>
          <p:cNvSpPr/>
          <p:nvPr/>
        </p:nvSpPr>
        <p:spPr>
          <a:xfrm>
            <a:off x="1033288" y="1930588"/>
            <a:ext cx="1800200" cy="1800200"/>
          </a:xfrm>
          <a:prstGeom prst="star8">
            <a:avLst/>
          </a:prstGeom>
          <a:solidFill>
            <a:srgbClr val="1291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ZoneTexte 17"/>
          <p:cNvSpPr txBox="1"/>
          <p:nvPr/>
        </p:nvSpPr>
        <p:spPr>
          <a:xfrm>
            <a:off x="1521150" y="2376235"/>
            <a:ext cx="788807" cy="297517"/>
          </a:xfrm>
          <a:prstGeom prst="rect">
            <a:avLst/>
          </a:prstGeom>
          <a:noFill/>
        </p:spPr>
        <p:txBody>
          <a:bodyPr wrap="square" rtlCol="0">
            <a:spAutoFit/>
          </a:bodyPr>
          <a:lstStyle/>
          <a:p>
            <a:pPr fontAlgn="t">
              <a:lnSpc>
                <a:spcPts val="1600"/>
              </a:lnSpc>
            </a:pPr>
            <a:r>
              <a:rPr lang="fr-CA" spc="-150" dirty="0">
                <a:solidFill>
                  <a:schemeClr val="bg1"/>
                </a:solidFill>
              </a:rPr>
              <a:t>Total de</a:t>
            </a:r>
            <a:endParaRPr lang="fr-CA" spc="-150" dirty="0">
              <a:solidFill>
                <a:schemeClr val="bg1"/>
              </a:solidFill>
              <a:latin typeface="Calibri"/>
            </a:endParaRPr>
          </a:p>
        </p:txBody>
      </p:sp>
      <p:sp>
        <p:nvSpPr>
          <p:cNvPr id="40" name="ZoneTexte 18"/>
          <p:cNvSpPr txBox="1"/>
          <p:nvPr/>
        </p:nvSpPr>
        <p:spPr>
          <a:xfrm>
            <a:off x="1384398" y="2790683"/>
            <a:ext cx="1321353" cy="430887"/>
          </a:xfrm>
          <a:prstGeom prst="rect">
            <a:avLst/>
          </a:prstGeom>
          <a:noFill/>
        </p:spPr>
        <p:txBody>
          <a:bodyPr wrap="square" rtlCol="0">
            <a:spAutoFit/>
          </a:bodyPr>
          <a:lstStyle/>
          <a:p>
            <a:pPr fontAlgn="t">
              <a:lnSpc>
                <a:spcPts val="1600"/>
              </a:lnSpc>
            </a:pPr>
            <a:r>
              <a:rPr lang="fr-CA" sz="4800" b="1" spc="-150" dirty="0">
                <a:solidFill>
                  <a:schemeClr val="bg1"/>
                </a:solidFill>
                <a:latin typeface="Calibri"/>
              </a:rPr>
              <a:t>135</a:t>
            </a:r>
          </a:p>
        </p:txBody>
      </p:sp>
      <p:sp>
        <p:nvSpPr>
          <p:cNvPr id="41" name="ZoneTexte 19"/>
          <p:cNvSpPr txBox="1"/>
          <p:nvPr/>
        </p:nvSpPr>
        <p:spPr>
          <a:xfrm>
            <a:off x="1422687" y="3006707"/>
            <a:ext cx="1116124" cy="315471"/>
          </a:xfrm>
          <a:prstGeom prst="rect">
            <a:avLst/>
          </a:prstGeom>
          <a:noFill/>
        </p:spPr>
        <p:txBody>
          <a:bodyPr wrap="square" rtlCol="0">
            <a:spAutoFit/>
          </a:bodyPr>
          <a:lstStyle/>
          <a:p>
            <a:pPr fontAlgn="t">
              <a:lnSpc>
                <a:spcPts val="1600"/>
              </a:lnSpc>
            </a:pPr>
            <a:r>
              <a:rPr lang="fr-CA" spc="-150" dirty="0">
                <a:solidFill>
                  <a:schemeClr val="bg1"/>
                </a:solidFill>
              </a:rPr>
              <a:t>installations</a:t>
            </a:r>
            <a:endParaRPr lang="fr-CA" spc="-150" dirty="0">
              <a:solidFill>
                <a:schemeClr val="bg1"/>
              </a:solidFill>
              <a:latin typeface="Calibri"/>
            </a:endParaRPr>
          </a:p>
        </p:txBody>
      </p:sp>
      <p:sp>
        <p:nvSpPr>
          <p:cNvPr id="42" name="Espace réservé du numéro de diapositive 1"/>
          <p:cNvSpPr txBox="1">
            <a:spLocks/>
          </p:cNvSpPr>
          <p:nvPr/>
        </p:nvSpPr>
        <p:spPr>
          <a:xfrm>
            <a:off x="8702094" y="6376243"/>
            <a:ext cx="442392"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3CDBAB2-A476-4043-BA4F-902E00475FC4}" type="slidenum">
              <a:rPr kumimoji="0" lang="fr-CA" sz="11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fr-CA" sz="11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43" name="Ellipse 22"/>
          <p:cNvSpPr/>
          <p:nvPr/>
        </p:nvSpPr>
        <p:spPr>
          <a:xfrm>
            <a:off x="6588224" y="2132856"/>
            <a:ext cx="360040" cy="360040"/>
          </a:xfrm>
          <a:prstGeom prst="ellipse">
            <a:avLst/>
          </a:prstGeom>
          <a:solidFill>
            <a:srgbClr val="1291BC"/>
          </a:solidFill>
          <a:ln>
            <a:solidFill>
              <a:srgbClr val="129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600" dirty="0"/>
          </a:p>
        </p:txBody>
      </p:sp>
      <p:sp>
        <p:nvSpPr>
          <p:cNvPr id="44" name="Ellipse 23"/>
          <p:cNvSpPr/>
          <p:nvPr/>
        </p:nvSpPr>
        <p:spPr>
          <a:xfrm>
            <a:off x="5220072" y="3632324"/>
            <a:ext cx="288032" cy="288032"/>
          </a:xfrm>
          <a:prstGeom prst="ellipse">
            <a:avLst/>
          </a:prstGeom>
          <a:solidFill>
            <a:srgbClr val="1291BC"/>
          </a:solidFill>
          <a:ln>
            <a:solidFill>
              <a:srgbClr val="129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600" dirty="0"/>
          </a:p>
        </p:txBody>
      </p:sp>
      <p:sp>
        <p:nvSpPr>
          <p:cNvPr id="45" name="Ellipse 24"/>
          <p:cNvSpPr/>
          <p:nvPr/>
        </p:nvSpPr>
        <p:spPr>
          <a:xfrm>
            <a:off x="6516216" y="4365104"/>
            <a:ext cx="432048" cy="432048"/>
          </a:xfrm>
          <a:prstGeom prst="ellipse">
            <a:avLst/>
          </a:prstGeom>
          <a:solidFill>
            <a:srgbClr val="1291BC"/>
          </a:solidFill>
          <a:ln>
            <a:solidFill>
              <a:srgbClr val="129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600" dirty="0"/>
          </a:p>
        </p:txBody>
      </p:sp>
      <p:sp>
        <p:nvSpPr>
          <p:cNvPr id="46" name="Ellipse 25"/>
          <p:cNvSpPr/>
          <p:nvPr/>
        </p:nvSpPr>
        <p:spPr>
          <a:xfrm>
            <a:off x="5943327" y="4330179"/>
            <a:ext cx="144016" cy="144016"/>
          </a:xfrm>
          <a:prstGeom prst="ellipse">
            <a:avLst/>
          </a:prstGeom>
          <a:solidFill>
            <a:srgbClr val="1291BC"/>
          </a:solidFill>
          <a:ln>
            <a:solidFill>
              <a:srgbClr val="129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600" dirty="0"/>
          </a:p>
        </p:txBody>
      </p:sp>
      <p:sp>
        <p:nvSpPr>
          <p:cNvPr id="47" name="Ellipse 26"/>
          <p:cNvSpPr/>
          <p:nvPr/>
        </p:nvSpPr>
        <p:spPr>
          <a:xfrm>
            <a:off x="3748162" y="4672186"/>
            <a:ext cx="144016" cy="144016"/>
          </a:xfrm>
          <a:prstGeom prst="ellipse">
            <a:avLst/>
          </a:prstGeom>
          <a:solidFill>
            <a:srgbClr val="1291BC"/>
          </a:solidFill>
          <a:ln>
            <a:solidFill>
              <a:srgbClr val="129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600" dirty="0"/>
          </a:p>
        </p:txBody>
      </p:sp>
      <p:sp>
        <p:nvSpPr>
          <p:cNvPr id="48" name="ZoneTexte 27"/>
          <p:cNvSpPr txBox="1"/>
          <p:nvPr/>
        </p:nvSpPr>
        <p:spPr>
          <a:xfrm>
            <a:off x="3698379" y="4615036"/>
            <a:ext cx="432048" cy="276999"/>
          </a:xfrm>
          <a:prstGeom prst="rect">
            <a:avLst/>
          </a:prstGeom>
          <a:noFill/>
        </p:spPr>
        <p:txBody>
          <a:bodyPr wrap="square" rtlCol="0">
            <a:spAutoFit/>
          </a:bodyPr>
          <a:lstStyle/>
          <a:p>
            <a:r>
              <a:rPr lang="fr-CA" sz="1200" dirty="0">
                <a:solidFill>
                  <a:schemeClr val="bg1"/>
                </a:solidFill>
              </a:rPr>
              <a:t>8</a:t>
            </a:r>
          </a:p>
        </p:txBody>
      </p:sp>
      <p:sp>
        <p:nvSpPr>
          <p:cNvPr id="49" name="ZoneTexte 28"/>
          <p:cNvSpPr txBox="1"/>
          <p:nvPr/>
        </p:nvSpPr>
        <p:spPr>
          <a:xfrm>
            <a:off x="6600924" y="2204864"/>
            <a:ext cx="432048" cy="276999"/>
          </a:xfrm>
          <a:prstGeom prst="rect">
            <a:avLst/>
          </a:prstGeom>
          <a:noFill/>
        </p:spPr>
        <p:txBody>
          <a:bodyPr wrap="square" rtlCol="0">
            <a:spAutoFit/>
          </a:bodyPr>
          <a:lstStyle/>
          <a:p>
            <a:r>
              <a:rPr lang="fr-CA" sz="1200" dirty="0">
                <a:solidFill>
                  <a:schemeClr val="bg1"/>
                </a:solidFill>
              </a:rPr>
              <a:t>45</a:t>
            </a:r>
          </a:p>
        </p:txBody>
      </p:sp>
      <p:sp>
        <p:nvSpPr>
          <p:cNvPr id="50" name="ZoneTexte 29"/>
          <p:cNvSpPr txBox="1"/>
          <p:nvPr/>
        </p:nvSpPr>
        <p:spPr>
          <a:xfrm>
            <a:off x="6560666" y="4437112"/>
            <a:ext cx="432048" cy="276999"/>
          </a:xfrm>
          <a:prstGeom prst="rect">
            <a:avLst/>
          </a:prstGeom>
          <a:noFill/>
        </p:spPr>
        <p:txBody>
          <a:bodyPr wrap="square" rtlCol="0">
            <a:spAutoFit/>
          </a:bodyPr>
          <a:lstStyle/>
          <a:p>
            <a:r>
              <a:rPr lang="fr-CA" sz="1200" dirty="0">
                <a:solidFill>
                  <a:schemeClr val="bg1"/>
                </a:solidFill>
              </a:rPr>
              <a:t>45</a:t>
            </a:r>
          </a:p>
        </p:txBody>
      </p:sp>
      <p:sp>
        <p:nvSpPr>
          <p:cNvPr id="51" name="ZoneTexte 30"/>
          <p:cNvSpPr txBox="1"/>
          <p:nvPr/>
        </p:nvSpPr>
        <p:spPr>
          <a:xfrm>
            <a:off x="5207372" y="3632324"/>
            <a:ext cx="432048" cy="276999"/>
          </a:xfrm>
          <a:prstGeom prst="rect">
            <a:avLst/>
          </a:prstGeom>
          <a:noFill/>
        </p:spPr>
        <p:txBody>
          <a:bodyPr wrap="square" rtlCol="0">
            <a:spAutoFit/>
          </a:bodyPr>
          <a:lstStyle/>
          <a:p>
            <a:r>
              <a:rPr lang="fr-CA" sz="1200" dirty="0">
                <a:solidFill>
                  <a:schemeClr val="bg1"/>
                </a:solidFill>
              </a:rPr>
              <a:t>25</a:t>
            </a:r>
          </a:p>
        </p:txBody>
      </p:sp>
      <p:sp>
        <p:nvSpPr>
          <p:cNvPr id="52" name="ZoneTexte 31"/>
          <p:cNvSpPr txBox="1"/>
          <p:nvPr/>
        </p:nvSpPr>
        <p:spPr>
          <a:xfrm>
            <a:off x="5887194" y="4265538"/>
            <a:ext cx="432048" cy="276999"/>
          </a:xfrm>
          <a:prstGeom prst="rect">
            <a:avLst/>
          </a:prstGeom>
          <a:noFill/>
        </p:spPr>
        <p:txBody>
          <a:bodyPr wrap="square" rtlCol="0">
            <a:spAutoFit/>
          </a:bodyPr>
          <a:lstStyle/>
          <a:p>
            <a:r>
              <a:rPr lang="fr-CA" sz="1200" dirty="0">
                <a:solidFill>
                  <a:schemeClr val="bg1"/>
                </a:solidFill>
              </a:rPr>
              <a:t>7</a:t>
            </a:r>
          </a:p>
        </p:txBody>
      </p:sp>
      <p:sp>
        <p:nvSpPr>
          <p:cNvPr id="53" name="ZoneTexte 33"/>
          <p:cNvSpPr txBox="1"/>
          <p:nvPr/>
        </p:nvSpPr>
        <p:spPr>
          <a:xfrm>
            <a:off x="7164288" y="5229200"/>
            <a:ext cx="1584176" cy="415498"/>
          </a:xfrm>
          <a:prstGeom prst="rect">
            <a:avLst/>
          </a:prstGeom>
          <a:noFill/>
        </p:spPr>
        <p:txBody>
          <a:bodyPr wrap="square" rtlCol="0">
            <a:spAutoFit/>
          </a:bodyPr>
          <a:lstStyle/>
          <a:p>
            <a:r>
              <a:rPr lang="fr-CA" sz="1050" dirty="0"/>
              <a:t>1 site hors territoire</a:t>
            </a:r>
          </a:p>
          <a:p>
            <a:r>
              <a:rPr lang="fr-CA" sz="1050" dirty="0"/>
              <a:t>4 sites excédentaires</a:t>
            </a:r>
          </a:p>
        </p:txBody>
      </p:sp>
    </p:spTree>
    <p:extLst>
      <p:ext uri="{BB962C8B-B14F-4D97-AF65-F5344CB8AC3E}">
        <p14:creationId xmlns:p14="http://schemas.microsoft.com/office/powerpoint/2010/main" val="150982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2924944"/>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30" name="ZoneTexte 29"/>
          <p:cNvSpPr txBox="1"/>
          <p:nvPr/>
        </p:nvSpPr>
        <p:spPr>
          <a:xfrm>
            <a:off x="395537" y="1474711"/>
            <a:ext cx="3888432" cy="1015663"/>
          </a:xfrm>
          <a:prstGeom prst="rect">
            <a:avLst/>
          </a:prstGeom>
          <a:noFill/>
        </p:spPr>
        <p:txBody>
          <a:bodyPr wrap="square" rtlCol="0">
            <a:spAutoFit/>
          </a:bodyPr>
          <a:lstStyle/>
          <a:p>
            <a:pPr>
              <a:lnSpc>
                <a:spcPts val="2400"/>
              </a:lnSpc>
            </a:pPr>
            <a:r>
              <a:rPr lang="fr-CA" sz="2800" b="1" spc="-150" dirty="0">
                <a:solidFill>
                  <a:schemeClr val="bg1"/>
                </a:solidFill>
                <a:latin typeface="+mj-lt"/>
                <a:ea typeface="Kozuka Gothic Pro H" pitchFamily="34" charset="-128"/>
              </a:rPr>
              <a:t>... 5 désignations</a:t>
            </a:r>
          </a:p>
          <a:p>
            <a:pPr>
              <a:lnSpc>
                <a:spcPts val="2400"/>
              </a:lnSpc>
            </a:pPr>
            <a:r>
              <a:rPr lang="fr-CA" sz="2800" b="1" spc="-150" dirty="0">
                <a:solidFill>
                  <a:schemeClr val="bg1"/>
                </a:solidFill>
                <a:latin typeface="+mj-lt"/>
                <a:ea typeface="Kozuka Gothic Pro H" pitchFamily="34" charset="-128"/>
              </a:rPr>
              <a:t>universitaires + 1 contrat </a:t>
            </a:r>
          </a:p>
          <a:p>
            <a:pPr>
              <a:lnSpc>
                <a:spcPts val="2400"/>
              </a:lnSpc>
            </a:pPr>
            <a:r>
              <a:rPr lang="fr-CA" sz="2800" b="1" spc="-150" dirty="0">
                <a:solidFill>
                  <a:schemeClr val="bg1"/>
                </a:solidFill>
                <a:latin typeface="+mj-lt"/>
                <a:ea typeface="Kozuka Gothic Pro H" pitchFamily="34" charset="-128"/>
              </a:rPr>
              <a:t>d’affiliation</a:t>
            </a:r>
          </a:p>
        </p:txBody>
      </p:sp>
      <p:pic>
        <p:nvPicPr>
          <p:cNvPr id="25" name="Image 24" descr="iStock_000050640922_réduite.jpg"/>
          <p:cNvPicPr>
            <a:picLocks noChangeAspect="1"/>
          </p:cNvPicPr>
          <p:nvPr/>
        </p:nvPicPr>
        <p:blipFill>
          <a:blip r:embed="rId16" cstate="print">
            <a:grayscl/>
          </a:blip>
          <a:stretch>
            <a:fillRect/>
          </a:stretch>
        </p:blipFill>
        <p:spPr>
          <a:xfrm>
            <a:off x="4758724" y="-1"/>
            <a:ext cx="4385276" cy="2924945"/>
          </a:xfrm>
          <a:prstGeom prst="rect">
            <a:avLst/>
          </a:prstGeom>
        </p:spPr>
      </p:pic>
      <p:sp>
        <p:nvSpPr>
          <p:cNvPr id="29" name="Accolade fermante 28"/>
          <p:cNvSpPr/>
          <p:nvPr>
            <p:custDataLst>
              <p:tags r:id="rId1"/>
            </p:custDataLst>
          </p:nvPr>
        </p:nvSpPr>
        <p:spPr>
          <a:xfrm rot="5400000">
            <a:off x="2499585" y="2923293"/>
            <a:ext cx="396116" cy="43787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1" name="Rectangle 30"/>
          <p:cNvSpPr/>
          <p:nvPr>
            <p:custDataLst>
              <p:tags r:id="rId2"/>
            </p:custDataLst>
          </p:nvPr>
        </p:nvSpPr>
        <p:spPr>
          <a:xfrm>
            <a:off x="985330" y="5516366"/>
            <a:ext cx="3600399" cy="369332"/>
          </a:xfrm>
          <a:prstGeom prst="rect">
            <a:avLst/>
          </a:prstGeom>
        </p:spPr>
        <p:txBody>
          <a:bodyPr wrap="square">
            <a:spAutoFit/>
          </a:bodyPr>
          <a:lstStyle/>
          <a:p>
            <a:pPr algn="ctr"/>
            <a:r>
              <a:rPr lang="fr-FR" altLang="fr-FR" spc="-150" dirty="0"/>
              <a:t>4 instituts universitaires </a:t>
            </a:r>
            <a:endParaRPr lang="fr-CA" spc="-150" dirty="0"/>
          </a:p>
        </p:txBody>
      </p:sp>
      <p:sp>
        <p:nvSpPr>
          <p:cNvPr id="32" name="Rectangle 31"/>
          <p:cNvSpPr/>
          <p:nvPr>
            <p:custDataLst>
              <p:tags r:id="rId3"/>
            </p:custDataLst>
          </p:nvPr>
        </p:nvSpPr>
        <p:spPr>
          <a:xfrm>
            <a:off x="481303" y="3573016"/>
            <a:ext cx="1057140" cy="1080120"/>
          </a:xfrm>
          <a:prstGeom prst="rect">
            <a:avLst/>
          </a:prstGeom>
          <a:solidFill>
            <a:srgbClr val="30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200" dirty="0"/>
          </a:p>
          <a:p>
            <a:pPr algn="ctr"/>
            <a:endParaRPr lang="fr-CA" sz="1200" dirty="0"/>
          </a:p>
          <a:p>
            <a:pPr algn="ctr"/>
            <a:r>
              <a:rPr lang="fr-CA" sz="1200" dirty="0"/>
              <a:t>Institut universitaire en gériatrie	</a:t>
            </a:r>
            <a:r>
              <a:rPr lang="fr-CA" dirty="0"/>
              <a:t>	</a:t>
            </a:r>
          </a:p>
        </p:txBody>
      </p:sp>
      <p:sp>
        <p:nvSpPr>
          <p:cNvPr id="33" name="Rectangle 32"/>
          <p:cNvSpPr/>
          <p:nvPr>
            <p:custDataLst>
              <p:tags r:id="rId4"/>
            </p:custDataLst>
          </p:nvPr>
        </p:nvSpPr>
        <p:spPr>
          <a:xfrm>
            <a:off x="1691680" y="3573016"/>
            <a:ext cx="1008112" cy="1080120"/>
          </a:xfrm>
          <a:prstGeom prst="rect">
            <a:avLst/>
          </a:prstGeom>
          <a:solidFill>
            <a:srgbClr val="30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Centre jeunesse</a:t>
            </a:r>
          </a:p>
        </p:txBody>
      </p:sp>
      <p:sp>
        <p:nvSpPr>
          <p:cNvPr id="34" name="Rectangle 33"/>
          <p:cNvSpPr/>
          <p:nvPr>
            <p:custDataLst>
              <p:tags r:id="rId5"/>
            </p:custDataLst>
          </p:nvPr>
        </p:nvSpPr>
        <p:spPr>
          <a:xfrm>
            <a:off x="2785529" y="3573014"/>
            <a:ext cx="1008112" cy="1079255"/>
          </a:xfrm>
          <a:prstGeom prst="rect">
            <a:avLst/>
          </a:prstGeom>
          <a:solidFill>
            <a:srgbClr val="30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Centre de réadaptation en dépendance</a:t>
            </a:r>
          </a:p>
        </p:txBody>
      </p:sp>
      <p:sp>
        <p:nvSpPr>
          <p:cNvPr id="35" name="Rectangle 34"/>
          <p:cNvSpPr/>
          <p:nvPr>
            <p:custDataLst>
              <p:tags r:id="rId6"/>
            </p:custDataLst>
          </p:nvPr>
        </p:nvSpPr>
        <p:spPr>
          <a:xfrm>
            <a:off x="3923928" y="3573013"/>
            <a:ext cx="1008112" cy="1079255"/>
          </a:xfrm>
          <a:prstGeom prst="rect">
            <a:avLst/>
          </a:prstGeom>
          <a:solidFill>
            <a:srgbClr val="308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Centre de réadaptation en déficience physique</a:t>
            </a:r>
          </a:p>
        </p:txBody>
      </p:sp>
      <p:sp>
        <p:nvSpPr>
          <p:cNvPr id="36" name="Rectangle 35"/>
          <p:cNvSpPr/>
          <p:nvPr>
            <p:custDataLst>
              <p:tags r:id="rId7"/>
            </p:custDataLst>
          </p:nvPr>
        </p:nvSpPr>
        <p:spPr>
          <a:xfrm>
            <a:off x="5076056" y="3573016"/>
            <a:ext cx="1080120" cy="107925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Centre affilié universitaire Jeanne-Mance</a:t>
            </a:r>
          </a:p>
        </p:txBody>
      </p:sp>
      <p:sp>
        <p:nvSpPr>
          <p:cNvPr id="37" name="Rectangle 36"/>
          <p:cNvSpPr/>
          <p:nvPr>
            <p:custDataLst>
              <p:tags r:id="rId8"/>
            </p:custDataLst>
          </p:nvPr>
        </p:nvSpPr>
        <p:spPr>
          <a:xfrm>
            <a:off x="6321174" y="3572149"/>
            <a:ext cx="1080120" cy="10783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Hôpital de Verdun – affiliation universitaire</a:t>
            </a:r>
          </a:p>
        </p:txBody>
      </p:sp>
      <p:sp>
        <p:nvSpPr>
          <p:cNvPr id="38" name="Rectangle 37"/>
          <p:cNvSpPr/>
          <p:nvPr>
            <p:custDataLst>
              <p:tags r:id="rId9"/>
            </p:custDataLst>
          </p:nvPr>
        </p:nvSpPr>
        <p:spPr>
          <a:xfrm>
            <a:off x="7524328" y="3572150"/>
            <a:ext cx="1008112" cy="107838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a:t>Direction régionale de la santé publique</a:t>
            </a:r>
          </a:p>
        </p:txBody>
      </p:sp>
      <p:sp>
        <p:nvSpPr>
          <p:cNvPr id="39" name="Accolade fermante 38"/>
          <p:cNvSpPr/>
          <p:nvPr>
            <p:custDataLst>
              <p:tags r:id="rId10"/>
            </p:custDataLst>
          </p:nvPr>
        </p:nvSpPr>
        <p:spPr>
          <a:xfrm rot="5400000">
            <a:off x="5406682" y="4583973"/>
            <a:ext cx="396116" cy="105736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0" name="ZoneTexte 39"/>
          <p:cNvSpPr txBox="1"/>
          <p:nvPr>
            <p:custDataLst>
              <p:tags r:id="rId11"/>
            </p:custDataLst>
          </p:nvPr>
        </p:nvSpPr>
        <p:spPr>
          <a:xfrm>
            <a:off x="4920605" y="5449681"/>
            <a:ext cx="1391022" cy="502702"/>
          </a:xfrm>
          <a:prstGeom prst="rect">
            <a:avLst/>
          </a:prstGeom>
          <a:noFill/>
        </p:spPr>
        <p:txBody>
          <a:bodyPr wrap="none" rtlCol="0">
            <a:spAutoFit/>
          </a:bodyPr>
          <a:lstStyle/>
          <a:p>
            <a:pPr>
              <a:lnSpc>
                <a:spcPts val="1600"/>
              </a:lnSpc>
            </a:pPr>
            <a:r>
              <a:rPr lang="fr-CA" spc="-150" dirty="0"/>
              <a:t>Un centre affilié </a:t>
            </a:r>
          </a:p>
          <a:p>
            <a:pPr algn="ctr">
              <a:lnSpc>
                <a:spcPts val="1600"/>
              </a:lnSpc>
            </a:pPr>
            <a:r>
              <a:rPr lang="fr-CA" spc="-150" dirty="0"/>
              <a:t>universitaire</a:t>
            </a:r>
          </a:p>
        </p:txBody>
      </p:sp>
      <p:sp>
        <p:nvSpPr>
          <p:cNvPr id="41" name="Accolade fermante 40"/>
          <p:cNvSpPr/>
          <p:nvPr>
            <p:custDataLst>
              <p:tags r:id="rId12"/>
            </p:custDataLst>
          </p:nvPr>
        </p:nvSpPr>
        <p:spPr>
          <a:xfrm rot="5400000">
            <a:off x="7232321" y="4010597"/>
            <a:ext cx="396116" cy="22041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42" name="ZoneTexte 41"/>
          <p:cNvSpPr txBox="1"/>
          <p:nvPr>
            <p:custDataLst>
              <p:tags r:id="rId13"/>
            </p:custDataLst>
          </p:nvPr>
        </p:nvSpPr>
        <p:spPr>
          <a:xfrm>
            <a:off x="6715439" y="5444822"/>
            <a:ext cx="1429879" cy="502702"/>
          </a:xfrm>
          <a:prstGeom prst="rect">
            <a:avLst/>
          </a:prstGeom>
          <a:noFill/>
        </p:spPr>
        <p:txBody>
          <a:bodyPr wrap="none" rtlCol="0">
            <a:spAutoFit/>
          </a:bodyPr>
          <a:lstStyle/>
          <a:p>
            <a:pPr algn="ctr">
              <a:lnSpc>
                <a:spcPts val="1600"/>
              </a:lnSpc>
            </a:pPr>
            <a:r>
              <a:rPr lang="fr-CA" spc="-150" dirty="0"/>
              <a:t>Autres mandats </a:t>
            </a:r>
          </a:p>
          <a:p>
            <a:pPr algn="ctr">
              <a:lnSpc>
                <a:spcPts val="1600"/>
              </a:lnSpc>
            </a:pPr>
            <a:r>
              <a:rPr lang="fr-CA" spc="-150" dirty="0"/>
              <a:t>universitaires</a:t>
            </a:r>
          </a:p>
        </p:txBody>
      </p:sp>
      <p:sp>
        <p:nvSpPr>
          <p:cNvPr id="2" name="Espace réservé du numéro de diapositive 1"/>
          <p:cNvSpPr>
            <a:spLocks noGrp="1"/>
          </p:cNvSpPr>
          <p:nvPr>
            <p:ph type="sldNum" sz="quarter" idx="12"/>
          </p:nvPr>
        </p:nvSpPr>
        <p:spPr/>
        <p:txBody>
          <a:bodyPr/>
          <a:lstStyle/>
          <a:p>
            <a:pPr>
              <a:defRPr/>
            </a:pPr>
            <a:fld id="{EDF6C012-1A57-40AA-AC82-7A3642BDC758}" type="slidenum">
              <a:rPr lang="fr-CA" smtClean="0"/>
              <a:pPr>
                <a:defRPr/>
              </a:pPr>
              <a:t>13</a:t>
            </a:fld>
            <a:endParaRPr lang="fr-CA"/>
          </a:p>
        </p:txBody>
      </p:sp>
    </p:spTree>
    <p:extLst>
      <p:ext uri="{BB962C8B-B14F-4D97-AF65-F5344CB8AC3E}">
        <p14:creationId xmlns:p14="http://schemas.microsoft.com/office/powerpoint/2010/main" val="3862482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a:xfrm>
            <a:off x="5580112" y="0"/>
            <a:ext cx="3563888" cy="68580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99" name="Groupe 98"/>
          <p:cNvGrpSpPr/>
          <p:nvPr/>
        </p:nvGrpSpPr>
        <p:grpSpPr>
          <a:xfrm>
            <a:off x="5292080" y="1292121"/>
            <a:ext cx="288032" cy="504056"/>
            <a:chOff x="5292080" y="548680"/>
            <a:chExt cx="288032" cy="504056"/>
          </a:xfrm>
        </p:grpSpPr>
        <p:sp>
          <p:nvSpPr>
            <p:cNvPr id="88" name="Rectangle 87"/>
            <p:cNvSpPr/>
            <p:nvPr/>
          </p:nvSpPr>
          <p:spPr>
            <a:xfrm>
              <a:off x="5292080" y="548680"/>
              <a:ext cx="288032" cy="504056"/>
            </a:xfrm>
            <a:prstGeom prst="rect">
              <a:avLst/>
            </a:prstGeom>
            <a:solidFill>
              <a:srgbClr val="308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90" name="Connecteur droit 89"/>
            <p:cNvCxnSpPr/>
            <p:nvPr/>
          </p:nvCxnSpPr>
          <p:spPr>
            <a:xfrm>
              <a:off x="5292080" y="548680"/>
              <a:ext cx="0" cy="495510"/>
            </a:xfrm>
            <a:prstGeom prst="line">
              <a:avLst/>
            </a:prstGeom>
            <a:ln w="38100">
              <a:solidFill>
                <a:srgbClr val="2D509F"/>
              </a:solidFill>
            </a:ln>
          </p:spPr>
          <p:style>
            <a:lnRef idx="1">
              <a:schemeClr val="accent1"/>
            </a:lnRef>
            <a:fillRef idx="0">
              <a:schemeClr val="accent1"/>
            </a:fillRef>
            <a:effectRef idx="0">
              <a:schemeClr val="accent1"/>
            </a:effectRef>
            <a:fontRef idx="minor">
              <a:schemeClr val="tx1"/>
            </a:fontRef>
          </p:style>
        </p:cxnSp>
      </p:grpSp>
      <p:grpSp>
        <p:nvGrpSpPr>
          <p:cNvPr id="112" name="Groupe 71"/>
          <p:cNvGrpSpPr/>
          <p:nvPr/>
        </p:nvGrpSpPr>
        <p:grpSpPr>
          <a:xfrm>
            <a:off x="683568" y="2204864"/>
            <a:ext cx="4046487" cy="3717032"/>
            <a:chOff x="-180528" y="0"/>
            <a:chExt cx="7465850" cy="6858000"/>
          </a:xfrm>
        </p:grpSpPr>
        <p:pic>
          <p:nvPicPr>
            <p:cNvPr id="114" name="Image 113" descr="Clientele_4.jpg"/>
            <p:cNvPicPr>
              <a:picLocks noChangeAspect="1"/>
            </p:cNvPicPr>
            <p:nvPr/>
          </p:nvPicPr>
          <p:blipFill>
            <a:blip r:embed="rId2" cstate="print">
              <a:grayscl/>
            </a:blip>
            <a:srcRect l="7150" r="19919"/>
            <a:stretch>
              <a:fillRect/>
            </a:stretch>
          </p:blipFill>
          <p:spPr>
            <a:xfrm>
              <a:off x="3455367" y="0"/>
              <a:ext cx="3829955" cy="3501008"/>
            </a:xfrm>
            <a:prstGeom prst="rect">
              <a:avLst/>
            </a:prstGeom>
          </p:spPr>
        </p:pic>
        <p:pic>
          <p:nvPicPr>
            <p:cNvPr id="115" name="Image 114" descr="Clientele_2.jpg"/>
            <p:cNvPicPr>
              <a:picLocks noChangeAspect="1"/>
            </p:cNvPicPr>
            <p:nvPr/>
          </p:nvPicPr>
          <p:blipFill>
            <a:blip r:embed="rId3" cstate="print">
              <a:grayscl/>
            </a:blip>
            <a:srcRect l="27204"/>
            <a:stretch>
              <a:fillRect/>
            </a:stretch>
          </p:blipFill>
          <p:spPr>
            <a:xfrm>
              <a:off x="3455367" y="3356992"/>
              <a:ext cx="3829955" cy="3501008"/>
            </a:xfrm>
            <a:prstGeom prst="rect">
              <a:avLst/>
            </a:prstGeom>
          </p:spPr>
        </p:pic>
        <p:pic>
          <p:nvPicPr>
            <p:cNvPr id="116" name="Image 115" descr="Clientele_3.jpg"/>
            <p:cNvPicPr>
              <a:picLocks noChangeAspect="1"/>
            </p:cNvPicPr>
            <p:nvPr/>
          </p:nvPicPr>
          <p:blipFill>
            <a:blip r:embed="rId4" cstate="print">
              <a:grayscl/>
            </a:blip>
            <a:srcRect l="31589" t="5714" r="690"/>
            <a:stretch>
              <a:fillRect/>
            </a:stretch>
          </p:blipFill>
          <p:spPr>
            <a:xfrm>
              <a:off x="-180528" y="0"/>
              <a:ext cx="3635896" cy="3374748"/>
            </a:xfrm>
            <a:prstGeom prst="rect">
              <a:avLst/>
            </a:prstGeom>
          </p:spPr>
        </p:pic>
      </p:grpSp>
      <p:sp>
        <p:nvSpPr>
          <p:cNvPr id="123" name="ZoneTexte 122"/>
          <p:cNvSpPr txBox="1"/>
          <p:nvPr/>
        </p:nvSpPr>
        <p:spPr>
          <a:xfrm>
            <a:off x="5257240" y="1338956"/>
            <a:ext cx="288032" cy="461665"/>
          </a:xfrm>
          <a:prstGeom prst="rect">
            <a:avLst/>
          </a:prstGeom>
          <a:noFill/>
        </p:spPr>
        <p:txBody>
          <a:bodyPr wrap="square" rtlCol="0">
            <a:spAutoFit/>
          </a:bodyPr>
          <a:lstStyle/>
          <a:p>
            <a:r>
              <a:rPr lang="fr-CA" sz="2400" b="1" dirty="0">
                <a:solidFill>
                  <a:schemeClr val="bg1"/>
                </a:solidFill>
                <a:latin typeface="Kozuka Gothic Pr6N EL" pitchFamily="34" charset="-128"/>
                <a:ea typeface="Kozuka Gothic Pr6N EL" pitchFamily="34" charset="-128"/>
              </a:rPr>
              <a:t>1</a:t>
            </a:r>
          </a:p>
        </p:txBody>
      </p:sp>
      <p:cxnSp>
        <p:nvCxnSpPr>
          <p:cNvPr id="52" name="Connecteur droit 51"/>
          <p:cNvCxnSpPr/>
          <p:nvPr/>
        </p:nvCxnSpPr>
        <p:spPr>
          <a:xfrm>
            <a:off x="5567173" y="2906106"/>
            <a:ext cx="3589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5580112" y="5194016"/>
            <a:ext cx="3589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e 58"/>
          <p:cNvGrpSpPr/>
          <p:nvPr/>
        </p:nvGrpSpPr>
        <p:grpSpPr>
          <a:xfrm>
            <a:off x="5303538" y="2405347"/>
            <a:ext cx="288032" cy="504056"/>
            <a:chOff x="5292080" y="548680"/>
            <a:chExt cx="288032" cy="504056"/>
          </a:xfrm>
        </p:grpSpPr>
        <p:sp>
          <p:nvSpPr>
            <p:cNvPr id="60" name="Rectangle 59"/>
            <p:cNvSpPr/>
            <p:nvPr/>
          </p:nvSpPr>
          <p:spPr>
            <a:xfrm>
              <a:off x="5292080" y="548680"/>
              <a:ext cx="288032" cy="504056"/>
            </a:xfrm>
            <a:prstGeom prst="rect">
              <a:avLst/>
            </a:prstGeom>
            <a:solidFill>
              <a:srgbClr val="308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61" name="Connecteur droit 60"/>
            <p:cNvCxnSpPr/>
            <p:nvPr/>
          </p:nvCxnSpPr>
          <p:spPr>
            <a:xfrm>
              <a:off x="5292080" y="548680"/>
              <a:ext cx="0" cy="495510"/>
            </a:xfrm>
            <a:prstGeom prst="line">
              <a:avLst/>
            </a:prstGeom>
            <a:ln w="38100">
              <a:solidFill>
                <a:srgbClr val="2D509F"/>
              </a:solidFill>
            </a:ln>
          </p:spPr>
          <p:style>
            <a:lnRef idx="1">
              <a:schemeClr val="accent1"/>
            </a:lnRef>
            <a:fillRef idx="0">
              <a:schemeClr val="accent1"/>
            </a:fillRef>
            <a:effectRef idx="0">
              <a:schemeClr val="accent1"/>
            </a:effectRef>
            <a:fontRef idx="minor">
              <a:schemeClr val="tx1"/>
            </a:fontRef>
          </p:style>
        </p:cxnSp>
      </p:grpSp>
      <p:sp>
        <p:nvSpPr>
          <p:cNvPr id="62" name="ZoneTexte 61"/>
          <p:cNvSpPr txBox="1"/>
          <p:nvPr/>
        </p:nvSpPr>
        <p:spPr>
          <a:xfrm>
            <a:off x="5268698" y="2452182"/>
            <a:ext cx="288032" cy="461665"/>
          </a:xfrm>
          <a:prstGeom prst="rect">
            <a:avLst/>
          </a:prstGeom>
          <a:noFill/>
        </p:spPr>
        <p:txBody>
          <a:bodyPr wrap="square" rtlCol="0">
            <a:spAutoFit/>
          </a:bodyPr>
          <a:lstStyle/>
          <a:p>
            <a:r>
              <a:rPr lang="fr-CA" sz="2400" b="1" dirty="0">
                <a:solidFill>
                  <a:schemeClr val="bg1"/>
                </a:solidFill>
                <a:latin typeface="Kozuka Gothic Pr6N EL" pitchFamily="34" charset="-128"/>
                <a:ea typeface="Kozuka Gothic Pr6N EL" pitchFamily="34" charset="-128"/>
              </a:rPr>
              <a:t>2</a:t>
            </a:r>
          </a:p>
        </p:txBody>
      </p:sp>
      <p:grpSp>
        <p:nvGrpSpPr>
          <p:cNvPr id="63" name="Groupe 62"/>
          <p:cNvGrpSpPr/>
          <p:nvPr/>
        </p:nvGrpSpPr>
        <p:grpSpPr>
          <a:xfrm>
            <a:off x="5299414" y="3498722"/>
            <a:ext cx="288032" cy="504056"/>
            <a:chOff x="5292080" y="548680"/>
            <a:chExt cx="288032" cy="504056"/>
          </a:xfrm>
        </p:grpSpPr>
        <p:sp>
          <p:nvSpPr>
            <p:cNvPr id="64" name="Rectangle 63"/>
            <p:cNvSpPr/>
            <p:nvPr/>
          </p:nvSpPr>
          <p:spPr>
            <a:xfrm>
              <a:off x="5292080" y="548680"/>
              <a:ext cx="288032" cy="504056"/>
            </a:xfrm>
            <a:prstGeom prst="rect">
              <a:avLst/>
            </a:prstGeom>
            <a:solidFill>
              <a:srgbClr val="308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65" name="Connecteur droit 64"/>
            <p:cNvCxnSpPr/>
            <p:nvPr/>
          </p:nvCxnSpPr>
          <p:spPr>
            <a:xfrm>
              <a:off x="5292080" y="548680"/>
              <a:ext cx="0" cy="495510"/>
            </a:xfrm>
            <a:prstGeom prst="line">
              <a:avLst/>
            </a:prstGeom>
            <a:ln w="38100">
              <a:solidFill>
                <a:srgbClr val="2D509F"/>
              </a:solidFill>
            </a:ln>
          </p:spPr>
          <p:style>
            <a:lnRef idx="1">
              <a:schemeClr val="accent1"/>
            </a:lnRef>
            <a:fillRef idx="0">
              <a:schemeClr val="accent1"/>
            </a:fillRef>
            <a:effectRef idx="0">
              <a:schemeClr val="accent1"/>
            </a:effectRef>
            <a:fontRef idx="minor">
              <a:schemeClr val="tx1"/>
            </a:fontRef>
          </p:style>
        </p:cxnSp>
      </p:grpSp>
      <p:sp>
        <p:nvSpPr>
          <p:cNvPr id="66" name="ZoneTexte 65"/>
          <p:cNvSpPr txBox="1"/>
          <p:nvPr/>
        </p:nvSpPr>
        <p:spPr>
          <a:xfrm>
            <a:off x="5264574" y="3545557"/>
            <a:ext cx="288032" cy="461665"/>
          </a:xfrm>
          <a:prstGeom prst="rect">
            <a:avLst/>
          </a:prstGeom>
          <a:noFill/>
        </p:spPr>
        <p:txBody>
          <a:bodyPr wrap="square" rtlCol="0">
            <a:spAutoFit/>
          </a:bodyPr>
          <a:lstStyle/>
          <a:p>
            <a:r>
              <a:rPr lang="fr-CA" sz="2400" b="1" dirty="0">
                <a:solidFill>
                  <a:schemeClr val="bg1"/>
                </a:solidFill>
                <a:latin typeface="Kozuka Gothic Pr6N EL" pitchFamily="34" charset="-128"/>
                <a:ea typeface="Kozuka Gothic Pr6N EL" pitchFamily="34" charset="-128"/>
              </a:rPr>
              <a:t>3</a:t>
            </a:r>
          </a:p>
        </p:txBody>
      </p:sp>
      <p:grpSp>
        <p:nvGrpSpPr>
          <p:cNvPr id="67" name="Groupe 66"/>
          <p:cNvGrpSpPr/>
          <p:nvPr/>
        </p:nvGrpSpPr>
        <p:grpSpPr>
          <a:xfrm>
            <a:off x="5292080" y="4687554"/>
            <a:ext cx="288032" cy="504056"/>
            <a:chOff x="5292080" y="548680"/>
            <a:chExt cx="288032" cy="504056"/>
          </a:xfrm>
        </p:grpSpPr>
        <p:sp>
          <p:nvSpPr>
            <p:cNvPr id="68" name="Rectangle 67"/>
            <p:cNvSpPr/>
            <p:nvPr/>
          </p:nvSpPr>
          <p:spPr>
            <a:xfrm>
              <a:off x="5292080" y="548680"/>
              <a:ext cx="288032" cy="504056"/>
            </a:xfrm>
            <a:prstGeom prst="rect">
              <a:avLst/>
            </a:prstGeom>
            <a:solidFill>
              <a:srgbClr val="308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69" name="Connecteur droit 68"/>
            <p:cNvCxnSpPr/>
            <p:nvPr/>
          </p:nvCxnSpPr>
          <p:spPr>
            <a:xfrm>
              <a:off x="5292080" y="548680"/>
              <a:ext cx="0" cy="495510"/>
            </a:xfrm>
            <a:prstGeom prst="line">
              <a:avLst/>
            </a:prstGeom>
            <a:ln w="38100">
              <a:solidFill>
                <a:srgbClr val="2D509F"/>
              </a:solidFill>
            </a:ln>
          </p:spPr>
          <p:style>
            <a:lnRef idx="1">
              <a:schemeClr val="accent1"/>
            </a:lnRef>
            <a:fillRef idx="0">
              <a:schemeClr val="accent1"/>
            </a:fillRef>
            <a:effectRef idx="0">
              <a:schemeClr val="accent1"/>
            </a:effectRef>
            <a:fontRef idx="minor">
              <a:schemeClr val="tx1"/>
            </a:fontRef>
          </p:style>
        </p:cxnSp>
      </p:grpSp>
      <p:sp>
        <p:nvSpPr>
          <p:cNvPr id="70" name="ZoneTexte 69"/>
          <p:cNvSpPr txBox="1"/>
          <p:nvPr/>
        </p:nvSpPr>
        <p:spPr>
          <a:xfrm>
            <a:off x="5257240" y="4734389"/>
            <a:ext cx="288032" cy="461665"/>
          </a:xfrm>
          <a:prstGeom prst="rect">
            <a:avLst/>
          </a:prstGeom>
          <a:noFill/>
        </p:spPr>
        <p:txBody>
          <a:bodyPr wrap="square" rtlCol="0">
            <a:spAutoFit/>
          </a:bodyPr>
          <a:lstStyle/>
          <a:p>
            <a:r>
              <a:rPr lang="fr-CA" sz="2400" b="1" dirty="0">
                <a:solidFill>
                  <a:schemeClr val="bg1"/>
                </a:solidFill>
                <a:latin typeface="Kozuka Gothic Pr6N EL" pitchFamily="34" charset="-128"/>
                <a:ea typeface="Kozuka Gothic Pr6N EL" pitchFamily="34" charset="-128"/>
              </a:rPr>
              <a:t>4</a:t>
            </a:r>
          </a:p>
        </p:txBody>
      </p:sp>
      <p:grpSp>
        <p:nvGrpSpPr>
          <p:cNvPr id="71" name="Groupe 70"/>
          <p:cNvGrpSpPr/>
          <p:nvPr/>
        </p:nvGrpSpPr>
        <p:grpSpPr>
          <a:xfrm>
            <a:off x="5314120" y="5739098"/>
            <a:ext cx="288032" cy="504056"/>
            <a:chOff x="5292080" y="548680"/>
            <a:chExt cx="288032" cy="504056"/>
          </a:xfrm>
        </p:grpSpPr>
        <p:sp>
          <p:nvSpPr>
            <p:cNvPr id="72" name="Rectangle 71"/>
            <p:cNvSpPr/>
            <p:nvPr/>
          </p:nvSpPr>
          <p:spPr>
            <a:xfrm>
              <a:off x="5292080" y="548680"/>
              <a:ext cx="288032" cy="504056"/>
            </a:xfrm>
            <a:prstGeom prst="rect">
              <a:avLst/>
            </a:prstGeom>
            <a:solidFill>
              <a:srgbClr val="308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4" name="Connecteur droit 73"/>
            <p:cNvCxnSpPr/>
            <p:nvPr/>
          </p:nvCxnSpPr>
          <p:spPr>
            <a:xfrm>
              <a:off x="5292080" y="548680"/>
              <a:ext cx="0" cy="495510"/>
            </a:xfrm>
            <a:prstGeom prst="line">
              <a:avLst/>
            </a:prstGeom>
            <a:ln w="38100">
              <a:solidFill>
                <a:srgbClr val="2D509F"/>
              </a:solidFill>
            </a:ln>
          </p:spPr>
          <p:style>
            <a:lnRef idx="1">
              <a:schemeClr val="accent1"/>
            </a:lnRef>
            <a:fillRef idx="0">
              <a:schemeClr val="accent1"/>
            </a:fillRef>
            <a:effectRef idx="0">
              <a:schemeClr val="accent1"/>
            </a:effectRef>
            <a:fontRef idx="minor">
              <a:schemeClr val="tx1"/>
            </a:fontRef>
          </p:style>
        </p:cxnSp>
      </p:grpSp>
      <p:sp>
        <p:nvSpPr>
          <p:cNvPr id="75" name="ZoneTexte 74"/>
          <p:cNvSpPr txBox="1"/>
          <p:nvPr/>
        </p:nvSpPr>
        <p:spPr>
          <a:xfrm>
            <a:off x="5279280" y="5785933"/>
            <a:ext cx="288032" cy="461665"/>
          </a:xfrm>
          <a:prstGeom prst="rect">
            <a:avLst/>
          </a:prstGeom>
          <a:noFill/>
        </p:spPr>
        <p:txBody>
          <a:bodyPr wrap="square" rtlCol="0">
            <a:spAutoFit/>
          </a:bodyPr>
          <a:lstStyle/>
          <a:p>
            <a:r>
              <a:rPr lang="fr-CA" sz="2400" b="1" dirty="0">
                <a:solidFill>
                  <a:schemeClr val="bg1"/>
                </a:solidFill>
                <a:latin typeface="Kozuka Gothic Pr6N EL" pitchFamily="34" charset="-128"/>
                <a:ea typeface="Kozuka Gothic Pr6N EL" pitchFamily="34" charset="-128"/>
              </a:rPr>
              <a:t>5</a:t>
            </a:r>
          </a:p>
        </p:txBody>
      </p:sp>
      <p:cxnSp>
        <p:nvCxnSpPr>
          <p:cNvPr id="83" name="Connecteur droit 82"/>
          <p:cNvCxnSpPr/>
          <p:nvPr/>
        </p:nvCxnSpPr>
        <p:spPr>
          <a:xfrm>
            <a:off x="5588914" y="6243154"/>
            <a:ext cx="3589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Connecteur droit 84"/>
          <p:cNvCxnSpPr/>
          <p:nvPr/>
        </p:nvCxnSpPr>
        <p:spPr>
          <a:xfrm>
            <a:off x="5573654" y="4009105"/>
            <a:ext cx="3589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Connecteur droit 99"/>
          <p:cNvCxnSpPr/>
          <p:nvPr/>
        </p:nvCxnSpPr>
        <p:spPr>
          <a:xfrm>
            <a:off x="5567173" y="1793689"/>
            <a:ext cx="3589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5588914" y="629234"/>
            <a:ext cx="35897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5778642" y="787689"/>
            <a:ext cx="3247126" cy="822705"/>
            <a:chOff x="5778642" y="727867"/>
            <a:chExt cx="3247126" cy="822705"/>
          </a:xfrm>
        </p:grpSpPr>
        <p:sp>
          <p:nvSpPr>
            <p:cNvPr id="104" name="ZoneTexte 103"/>
            <p:cNvSpPr txBox="1"/>
            <p:nvPr/>
          </p:nvSpPr>
          <p:spPr>
            <a:xfrm>
              <a:off x="5782025" y="727867"/>
              <a:ext cx="3240360" cy="307777"/>
            </a:xfrm>
            <a:prstGeom prst="rect">
              <a:avLst/>
            </a:prstGeom>
            <a:noFill/>
          </p:spPr>
          <p:txBody>
            <a:bodyPr wrap="square" rtlCol="0">
              <a:spAutoFit/>
            </a:bodyPr>
            <a:lstStyle/>
            <a:p>
              <a:r>
                <a:rPr lang="fr-FR" sz="1400" b="1" dirty="0">
                  <a:solidFill>
                    <a:schemeClr val="bg1"/>
                  </a:solidFill>
                </a:rPr>
                <a:t>CRIUGM</a:t>
              </a:r>
            </a:p>
          </p:txBody>
        </p:sp>
        <p:sp>
          <p:nvSpPr>
            <p:cNvPr id="105" name="ZoneTexte 104"/>
            <p:cNvSpPr txBox="1"/>
            <p:nvPr/>
          </p:nvSpPr>
          <p:spPr>
            <a:xfrm>
              <a:off x="5778642" y="939545"/>
              <a:ext cx="3240360" cy="276999"/>
            </a:xfrm>
            <a:prstGeom prst="rect">
              <a:avLst/>
            </a:prstGeom>
            <a:noFill/>
          </p:spPr>
          <p:txBody>
            <a:bodyPr wrap="square" rtlCol="0">
              <a:spAutoFit/>
            </a:bodyPr>
            <a:lstStyle/>
            <a:p>
              <a:r>
                <a:rPr lang="fr-FR" sz="1200" dirty="0">
                  <a:solidFill>
                    <a:schemeClr val="bg1"/>
                  </a:solidFill>
                </a:rPr>
                <a:t>Centre de recherche de l’Institut universitaire de</a:t>
              </a:r>
              <a:endParaRPr lang="fr-CA" sz="1000" dirty="0">
                <a:solidFill>
                  <a:schemeClr val="bg1"/>
                </a:solidFill>
              </a:endParaRPr>
            </a:p>
          </p:txBody>
        </p:sp>
        <p:sp>
          <p:nvSpPr>
            <p:cNvPr id="106" name="ZoneTexte 105"/>
            <p:cNvSpPr txBox="1"/>
            <p:nvPr/>
          </p:nvSpPr>
          <p:spPr>
            <a:xfrm>
              <a:off x="5785408" y="1319740"/>
              <a:ext cx="3240360" cy="230832"/>
            </a:xfrm>
            <a:prstGeom prst="rect">
              <a:avLst/>
            </a:prstGeom>
            <a:noFill/>
          </p:spPr>
          <p:txBody>
            <a:bodyPr wrap="square" rtlCol="0">
              <a:spAutoFit/>
            </a:bodyPr>
            <a:lstStyle/>
            <a:p>
              <a:r>
                <a:rPr lang="fr-CA" sz="900" dirty="0">
                  <a:solidFill>
                    <a:schemeClr val="bg1"/>
                  </a:solidFill>
                </a:rPr>
                <a:t>Julien Doyon, directeur scientifique intérimaire </a:t>
              </a:r>
            </a:p>
          </p:txBody>
        </p:sp>
        <p:sp>
          <p:nvSpPr>
            <p:cNvPr id="107" name="ZoneTexte 106"/>
            <p:cNvSpPr txBox="1"/>
            <p:nvPr/>
          </p:nvSpPr>
          <p:spPr>
            <a:xfrm>
              <a:off x="5782025" y="1074980"/>
              <a:ext cx="3240360" cy="276999"/>
            </a:xfrm>
            <a:prstGeom prst="rect">
              <a:avLst/>
            </a:prstGeom>
            <a:noFill/>
          </p:spPr>
          <p:txBody>
            <a:bodyPr wrap="square" rtlCol="0">
              <a:spAutoFit/>
            </a:bodyPr>
            <a:lstStyle/>
            <a:p>
              <a:r>
                <a:rPr lang="fr-FR" sz="1200" dirty="0">
                  <a:solidFill>
                    <a:schemeClr val="bg1"/>
                  </a:solidFill>
                </a:rPr>
                <a:t>gériatrie de Montréal</a:t>
              </a:r>
            </a:p>
          </p:txBody>
        </p:sp>
      </p:grpSp>
      <p:grpSp>
        <p:nvGrpSpPr>
          <p:cNvPr id="109" name="Groupe 108"/>
          <p:cNvGrpSpPr/>
          <p:nvPr/>
        </p:nvGrpSpPr>
        <p:grpSpPr>
          <a:xfrm>
            <a:off x="5795150" y="1930405"/>
            <a:ext cx="3247126" cy="822705"/>
            <a:chOff x="5778642" y="727867"/>
            <a:chExt cx="3247126" cy="822705"/>
          </a:xfrm>
        </p:grpSpPr>
        <p:sp>
          <p:nvSpPr>
            <p:cNvPr id="110" name="ZoneTexte 109"/>
            <p:cNvSpPr txBox="1"/>
            <p:nvPr/>
          </p:nvSpPr>
          <p:spPr>
            <a:xfrm>
              <a:off x="5782025" y="727867"/>
              <a:ext cx="3240360" cy="307777"/>
            </a:xfrm>
            <a:prstGeom prst="rect">
              <a:avLst/>
            </a:prstGeom>
            <a:noFill/>
          </p:spPr>
          <p:txBody>
            <a:bodyPr wrap="square" rtlCol="0">
              <a:spAutoFit/>
            </a:bodyPr>
            <a:lstStyle/>
            <a:p>
              <a:r>
                <a:rPr lang="fr-FR" sz="1400" b="1" dirty="0">
                  <a:solidFill>
                    <a:schemeClr val="bg1"/>
                  </a:solidFill>
                </a:rPr>
                <a:t>CRJED</a:t>
              </a:r>
            </a:p>
          </p:txBody>
        </p:sp>
        <p:sp>
          <p:nvSpPr>
            <p:cNvPr id="111" name="ZoneTexte 110"/>
            <p:cNvSpPr txBox="1"/>
            <p:nvPr/>
          </p:nvSpPr>
          <p:spPr>
            <a:xfrm>
              <a:off x="5778642" y="939545"/>
              <a:ext cx="3240360" cy="276999"/>
            </a:xfrm>
            <a:prstGeom prst="rect">
              <a:avLst/>
            </a:prstGeom>
            <a:noFill/>
          </p:spPr>
          <p:txBody>
            <a:bodyPr wrap="square" rtlCol="0">
              <a:spAutoFit/>
            </a:bodyPr>
            <a:lstStyle/>
            <a:p>
              <a:r>
                <a:rPr lang="fr-FR" sz="1200" dirty="0">
                  <a:solidFill>
                    <a:schemeClr val="bg1"/>
                  </a:solidFill>
                </a:rPr>
                <a:t>Centre de recherche pour jeunes </a:t>
              </a:r>
              <a:endParaRPr lang="fr-CA" sz="1000" dirty="0">
                <a:solidFill>
                  <a:schemeClr val="bg1"/>
                </a:solidFill>
              </a:endParaRPr>
            </a:p>
          </p:txBody>
        </p:sp>
        <p:sp>
          <p:nvSpPr>
            <p:cNvPr id="124" name="ZoneTexte 123"/>
            <p:cNvSpPr txBox="1"/>
            <p:nvPr/>
          </p:nvSpPr>
          <p:spPr>
            <a:xfrm>
              <a:off x="5785408" y="1319740"/>
              <a:ext cx="3240360" cy="230832"/>
            </a:xfrm>
            <a:prstGeom prst="rect">
              <a:avLst/>
            </a:prstGeom>
            <a:noFill/>
          </p:spPr>
          <p:txBody>
            <a:bodyPr wrap="square" rtlCol="0">
              <a:spAutoFit/>
            </a:bodyPr>
            <a:lstStyle/>
            <a:p>
              <a:r>
                <a:rPr lang="fr-FR" sz="900" dirty="0">
                  <a:solidFill>
                    <a:schemeClr val="bg1"/>
                  </a:solidFill>
                </a:rPr>
                <a:t>Denis Lafortune, directeur scientifique </a:t>
              </a:r>
              <a:endParaRPr lang="fr-CA" sz="900" dirty="0">
                <a:solidFill>
                  <a:schemeClr val="bg1"/>
                </a:solidFill>
              </a:endParaRPr>
            </a:p>
          </p:txBody>
        </p:sp>
        <p:sp>
          <p:nvSpPr>
            <p:cNvPr id="125" name="ZoneTexte 124"/>
            <p:cNvSpPr txBox="1"/>
            <p:nvPr/>
          </p:nvSpPr>
          <p:spPr>
            <a:xfrm>
              <a:off x="5782025" y="1074980"/>
              <a:ext cx="3240360" cy="276999"/>
            </a:xfrm>
            <a:prstGeom prst="rect">
              <a:avLst/>
            </a:prstGeom>
            <a:noFill/>
          </p:spPr>
          <p:txBody>
            <a:bodyPr wrap="square" rtlCol="0">
              <a:spAutoFit/>
            </a:bodyPr>
            <a:lstStyle/>
            <a:p>
              <a:r>
                <a:rPr lang="fr-FR" sz="1200" dirty="0">
                  <a:solidFill>
                    <a:schemeClr val="bg1"/>
                  </a:solidFill>
                </a:rPr>
                <a:t>en difficulté</a:t>
              </a:r>
            </a:p>
          </p:txBody>
        </p:sp>
      </p:grpSp>
      <p:grpSp>
        <p:nvGrpSpPr>
          <p:cNvPr id="6" name="Groupe 5"/>
          <p:cNvGrpSpPr/>
          <p:nvPr/>
        </p:nvGrpSpPr>
        <p:grpSpPr>
          <a:xfrm>
            <a:off x="5829179" y="3004396"/>
            <a:ext cx="3250156" cy="922736"/>
            <a:chOff x="5829179" y="2936028"/>
            <a:chExt cx="3250156" cy="922736"/>
          </a:xfrm>
        </p:grpSpPr>
        <p:sp>
          <p:nvSpPr>
            <p:cNvPr id="131" name="ZoneTexte 130"/>
            <p:cNvSpPr txBox="1"/>
            <p:nvPr/>
          </p:nvSpPr>
          <p:spPr>
            <a:xfrm>
              <a:off x="5832562" y="2936028"/>
              <a:ext cx="3240360" cy="307777"/>
            </a:xfrm>
            <a:prstGeom prst="rect">
              <a:avLst/>
            </a:prstGeom>
            <a:noFill/>
          </p:spPr>
          <p:txBody>
            <a:bodyPr wrap="square" rtlCol="0">
              <a:spAutoFit/>
            </a:bodyPr>
            <a:lstStyle/>
            <a:p>
              <a:r>
                <a:rPr lang="fr-FR" sz="1400" b="1" dirty="0">
                  <a:solidFill>
                    <a:schemeClr val="bg1"/>
                  </a:solidFill>
                </a:rPr>
                <a:t>CRIR</a:t>
              </a:r>
            </a:p>
          </p:txBody>
        </p:sp>
        <p:sp>
          <p:nvSpPr>
            <p:cNvPr id="132" name="ZoneTexte 131"/>
            <p:cNvSpPr txBox="1"/>
            <p:nvPr/>
          </p:nvSpPr>
          <p:spPr>
            <a:xfrm>
              <a:off x="5829179" y="3143490"/>
              <a:ext cx="3240360" cy="276999"/>
            </a:xfrm>
            <a:prstGeom prst="rect">
              <a:avLst/>
            </a:prstGeom>
            <a:noFill/>
          </p:spPr>
          <p:txBody>
            <a:bodyPr wrap="square" rtlCol="0">
              <a:spAutoFit/>
            </a:bodyPr>
            <a:lstStyle/>
            <a:p>
              <a:r>
                <a:rPr lang="fr-FR" sz="1200" dirty="0">
                  <a:solidFill>
                    <a:schemeClr val="bg1"/>
                  </a:solidFill>
                </a:rPr>
                <a:t>Centre de recherche interdisciplinaire en </a:t>
              </a:r>
              <a:endParaRPr lang="fr-CA" sz="1000" dirty="0">
                <a:solidFill>
                  <a:schemeClr val="bg1"/>
                </a:solidFill>
              </a:endParaRPr>
            </a:p>
          </p:txBody>
        </p:sp>
        <p:sp>
          <p:nvSpPr>
            <p:cNvPr id="133" name="ZoneTexte 132"/>
            <p:cNvSpPr txBox="1"/>
            <p:nvPr/>
          </p:nvSpPr>
          <p:spPr>
            <a:xfrm>
              <a:off x="5835945" y="3499848"/>
              <a:ext cx="3240360" cy="230832"/>
            </a:xfrm>
            <a:prstGeom prst="rect">
              <a:avLst/>
            </a:prstGeom>
            <a:noFill/>
          </p:spPr>
          <p:txBody>
            <a:bodyPr wrap="square" rtlCol="0">
              <a:spAutoFit/>
            </a:bodyPr>
            <a:lstStyle/>
            <a:p>
              <a:r>
                <a:rPr lang="fr-FR" sz="900" dirty="0">
                  <a:solidFill>
                    <a:schemeClr val="bg1"/>
                  </a:solidFill>
                </a:rPr>
                <a:t>Eva </a:t>
              </a:r>
              <a:r>
                <a:rPr lang="fr-FR" sz="900" dirty="0" err="1">
                  <a:solidFill>
                    <a:schemeClr val="bg1"/>
                  </a:solidFill>
                </a:rPr>
                <a:t>Kehayia</a:t>
              </a:r>
              <a:r>
                <a:rPr lang="fr-FR" sz="900" dirty="0">
                  <a:solidFill>
                    <a:schemeClr val="bg1"/>
                  </a:solidFill>
                </a:rPr>
                <a:t>, co-directrice scientifique  </a:t>
              </a:r>
              <a:endParaRPr lang="fr-CA" sz="600" dirty="0">
                <a:solidFill>
                  <a:schemeClr val="bg1"/>
                </a:solidFill>
              </a:endParaRPr>
            </a:p>
          </p:txBody>
        </p:sp>
        <p:sp>
          <p:nvSpPr>
            <p:cNvPr id="134" name="ZoneTexte 133"/>
            <p:cNvSpPr txBox="1"/>
            <p:nvPr/>
          </p:nvSpPr>
          <p:spPr>
            <a:xfrm>
              <a:off x="5832562" y="3278925"/>
              <a:ext cx="3240360" cy="276999"/>
            </a:xfrm>
            <a:prstGeom prst="rect">
              <a:avLst/>
            </a:prstGeom>
            <a:noFill/>
          </p:spPr>
          <p:txBody>
            <a:bodyPr wrap="square" rtlCol="0">
              <a:spAutoFit/>
            </a:bodyPr>
            <a:lstStyle/>
            <a:p>
              <a:r>
                <a:rPr lang="fr-FR" sz="1200" dirty="0">
                  <a:solidFill>
                    <a:schemeClr val="bg1"/>
                  </a:solidFill>
                </a:rPr>
                <a:t>réadaptation (physique)</a:t>
              </a:r>
            </a:p>
          </p:txBody>
        </p:sp>
        <p:sp>
          <p:nvSpPr>
            <p:cNvPr id="135" name="ZoneTexte 134"/>
            <p:cNvSpPr txBox="1"/>
            <p:nvPr/>
          </p:nvSpPr>
          <p:spPr>
            <a:xfrm>
              <a:off x="5838975" y="3627932"/>
              <a:ext cx="3240360" cy="230832"/>
            </a:xfrm>
            <a:prstGeom prst="rect">
              <a:avLst/>
            </a:prstGeom>
            <a:noFill/>
          </p:spPr>
          <p:txBody>
            <a:bodyPr wrap="square" rtlCol="0">
              <a:spAutoFit/>
            </a:bodyPr>
            <a:lstStyle/>
            <a:p>
              <a:r>
                <a:rPr lang="fr-FR" sz="900" dirty="0">
                  <a:solidFill>
                    <a:schemeClr val="bg1"/>
                  </a:solidFill>
                </a:rPr>
                <a:t>Bonnie </a:t>
              </a:r>
              <a:r>
                <a:rPr lang="fr-FR" sz="900" dirty="0" err="1">
                  <a:solidFill>
                    <a:schemeClr val="bg1"/>
                  </a:solidFill>
                </a:rPr>
                <a:t>Swaine</a:t>
              </a:r>
              <a:r>
                <a:rPr lang="fr-FR" sz="900" dirty="0">
                  <a:solidFill>
                    <a:schemeClr val="bg1"/>
                  </a:solidFill>
                </a:rPr>
                <a:t>, co-directrice scientifique</a:t>
              </a:r>
              <a:endParaRPr lang="fr-CA" sz="600" dirty="0">
                <a:solidFill>
                  <a:schemeClr val="bg1"/>
                </a:solidFill>
              </a:endParaRPr>
            </a:p>
          </p:txBody>
        </p:sp>
      </p:grpSp>
      <p:sp>
        <p:nvSpPr>
          <p:cNvPr id="143" name="ZoneTexte 142"/>
          <p:cNvSpPr txBox="1"/>
          <p:nvPr/>
        </p:nvSpPr>
        <p:spPr>
          <a:xfrm>
            <a:off x="5832562" y="5324807"/>
            <a:ext cx="3240360" cy="307777"/>
          </a:xfrm>
          <a:prstGeom prst="rect">
            <a:avLst/>
          </a:prstGeom>
          <a:noFill/>
        </p:spPr>
        <p:txBody>
          <a:bodyPr wrap="square" rtlCol="0">
            <a:spAutoFit/>
          </a:bodyPr>
          <a:lstStyle/>
          <a:p>
            <a:r>
              <a:rPr lang="fr-FR" sz="1400" b="1" dirty="0">
                <a:solidFill>
                  <a:schemeClr val="bg1"/>
                </a:solidFill>
              </a:rPr>
              <a:t>CRDM-IU</a:t>
            </a:r>
          </a:p>
        </p:txBody>
      </p:sp>
      <p:sp>
        <p:nvSpPr>
          <p:cNvPr id="144" name="ZoneTexte 143"/>
          <p:cNvSpPr txBox="1"/>
          <p:nvPr/>
        </p:nvSpPr>
        <p:spPr>
          <a:xfrm>
            <a:off x="5829179" y="5536485"/>
            <a:ext cx="3240360" cy="276999"/>
          </a:xfrm>
          <a:prstGeom prst="rect">
            <a:avLst/>
          </a:prstGeom>
          <a:noFill/>
        </p:spPr>
        <p:txBody>
          <a:bodyPr wrap="square" rtlCol="0">
            <a:spAutoFit/>
          </a:bodyPr>
          <a:lstStyle/>
          <a:p>
            <a:r>
              <a:rPr lang="fr-FR" sz="1200" dirty="0">
                <a:solidFill>
                  <a:schemeClr val="bg1"/>
                </a:solidFill>
              </a:rPr>
              <a:t>Centre de recherche en dépendance</a:t>
            </a:r>
            <a:endParaRPr lang="fr-CA" sz="1000" dirty="0">
              <a:solidFill>
                <a:schemeClr val="bg1"/>
              </a:solidFill>
            </a:endParaRPr>
          </a:p>
        </p:txBody>
      </p:sp>
      <p:sp>
        <p:nvSpPr>
          <p:cNvPr id="145" name="ZoneTexte 144"/>
          <p:cNvSpPr txBox="1"/>
          <p:nvPr/>
        </p:nvSpPr>
        <p:spPr>
          <a:xfrm>
            <a:off x="5835945" y="5916680"/>
            <a:ext cx="3240360" cy="230832"/>
          </a:xfrm>
          <a:prstGeom prst="rect">
            <a:avLst/>
          </a:prstGeom>
          <a:noFill/>
        </p:spPr>
        <p:txBody>
          <a:bodyPr wrap="square" rtlCol="0">
            <a:spAutoFit/>
          </a:bodyPr>
          <a:lstStyle/>
          <a:p>
            <a:r>
              <a:rPr lang="fr-FR" sz="900" dirty="0">
                <a:solidFill>
                  <a:schemeClr val="bg1"/>
                </a:solidFill>
              </a:rPr>
              <a:t>Serge Brochu, directeur scientifique </a:t>
            </a:r>
            <a:endParaRPr lang="fr-CA" sz="900" dirty="0">
              <a:solidFill>
                <a:schemeClr val="bg1"/>
              </a:solidFill>
            </a:endParaRPr>
          </a:p>
        </p:txBody>
      </p:sp>
      <p:sp>
        <p:nvSpPr>
          <p:cNvPr id="146" name="ZoneTexte 145"/>
          <p:cNvSpPr txBox="1"/>
          <p:nvPr/>
        </p:nvSpPr>
        <p:spPr>
          <a:xfrm>
            <a:off x="5832562" y="5671920"/>
            <a:ext cx="3240360" cy="276999"/>
          </a:xfrm>
          <a:prstGeom prst="rect">
            <a:avLst/>
          </a:prstGeom>
          <a:noFill/>
        </p:spPr>
        <p:txBody>
          <a:bodyPr wrap="square" rtlCol="0">
            <a:spAutoFit/>
          </a:bodyPr>
          <a:lstStyle/>
          <a:p>
            <a:r>
              <a:rPr lang="fr-FR" sz="1200" dirty="0">
                <a:solidFill>
                  <a:schemeClr val="bg1"/>
                </a:solidFill>
              </a:rPr>
              <a:t>de Montréal IU</a:t>
            </a:r>
          </a:p>
        </p:txBody>
      </p:sp>
      <p:sp>
        <p:nvSpPr>
          <p:cNvPr id="149" name="ZoneTexte 148"/>
          <p:cNvSpPr txBox="1"/>
          <p:nvPr/>
        </p:nvSpPr>
        <p:spPr>
          <a:xfrm>
            <a:off x="5839328" y="4044881"/>
            <a:ext cx="3240360" cy="307777"/>
          </a:xfrm>
          <a:prstGeom prst="rect">
            <a:avLst/>
          </a:prstGeom>
          <a:noFill/>
        </p:spPr>
        <p:txBody>
          <a:bodyPr wrap="square" rtlCol="0">
            <a:spAutoFit/>
          </a:bodyPr>
          <a:lstStyle/>
          <a:p>
            <a:r>
              <a:rPr lang="fr-FR" sz="1400" b="1" dirty="0">
                <a:solidFill>
                  <a:schemeClr val="bg1"/>
                </a:solidFill>
              </a:rPr>
              <a:t>CREMIS</a:t>
            </a:r>
          </a:p>
        </p:txBody>
      </p:sp>
      <p:sp>
        <p:nvSpPr>
          <p:cNvPr id="150" name="ZoneTexte 149"/>
          <p:cNvSpPr txBox="1"/>
          <p:nvPr/>
        </p:nvSpPr>
        <p:spPr>
          <a:xfrm>
            <a:off x="5835945" y="4252343"/>
            <a:ext cx="3240360" cy="253916"/>
          </a:xfrm>
          <a:prstGeom prst="rect">
            <a:avLst/>
          </a:prstGeom>
          <a:noFill/>
        </p:spPr>
        <p:txBody>
          <a:bodyPr wrap="square" rtlCol="0">
            <a:spAutoFit/>
          </a:bodyPr>
          <a:lstStyle/>
          <a:p>
            <a:r>
              <a:rPr lang="fr-FR" sz="1050" dirty="0">
                <a:solidFill>
                  <a:schemeClr val="bg1"/>
                </a:solidFill>
              </a:rPr>
              <a:t>Centre de recherche de Montréal sur les inégalités</a:t>
            </a:r>
            <a:endParaRPr lang="fr-CA" sz="1050" dirty="0">
              <a:solidFill>
                <a:schemeClr val="bg1"/>
              </a:solidFill>
            </a:endParaRPr>
          </a:p>
        </p:txBody>
      </p:sp>
      <p:sp>
        <p:nvSpPr>
          <p:cNvPr id="151" name="ZoneTexte 150"/>
          <p:cNvSpPr txBox="1"/>
          <p:nvPr/>
        </p:nvSpPr>
        <p:spPr>
          <a:xfrm>
            <a:off x="5842711" y="4793512"/>
            <a:ext cx="3226828" cy="230832"/>
          </a:xfrm>
          <a:prstGeom prst="rect">
            <a:avLst/>
          </a:prstGeom>
          <a:noFill/>
        </p:spPr>
        <p:txBody>
          <a:bodyPr wrap="square" rtlCol="0">
            <a:spAutoFit/>
          </a:bodyPr>
          <a:lstStyle/>
          <a:p>
            <a:r>
              <a:rPr lang="fr-FR" sz="900" dirty="0">
                <a:solidFill>
                  <a:schemeClr val="bg1"/>
                </a:solidFill>
              </a:rPr>
              <a:t>Christopher </a:t>
            </a:r>
            <a:r>
              <a:rPr lang="fr-FR" sz="900" dirty="0" err="1">
                <a:solidFill>
                  <a:schemeClr val="bg1"/>
                </a:solidFill>
              </a:rPr>
              <a:t>McAll</a:t>
            </a:r>
            <a:r>
              <a:rPr lang="fr-FR" sz="900" dirty="0">
                <a:solidFill>
                  <a:schemeClr val="bg1"/>
                </a:solidFill>
              </a:rPr>
              <a:t>, co-directeur scientifique</a:t>
            </a:r>
            <a:endParaRPr lang="fr-CA" sz="600" dirty="0">
              <a:solidFill>
                <a:schemeClr val="bg1"/>
              </a:solidFill>
            </a:endParaRPr>
          </a:p>
        </p:txBody>
      </p:sp>
      <p:sp>
        <p:nvSpPr>
          <p:cNvPr id="152" name="ZoneTexte 151"/>
          <p:cNvSpPr txBox="1"/>
          <p:nvPr/>
        </p:nvSpPr>
        <p:spPr>
          <a:xfrm>
            <a:off x="5842506" y="4387778"/>
            <a:ext cx="3240360" cy="253916"/>
          </a:xfrm>
          <a:prstGeom prst="rect">
            <a:avLst/>
          </a:prstGeom>
          <a:noFill/>
        </p:spPr>
        <p:txBody>
          <a:bodyPr wrap="square" rtlCol="0">
            <a:spAutoFit/>
          </a:bodyPr>
          <a:lstStyle/>
          <a:p>
            <a:r>
              <a:rPr lang="fr-FR" sz="1050" dirty="0">
                <a:solidFill>
                  <a:schemeClr val="bg1"/>
                </a:solidFill>
              </a:rPr>
              <a:t>sociales, les discriminations et les pratiques alternatives</a:t>
            </a:r>
          </a:p>
        </p:txBody>
      </p:sp>
      <p:sp>
        <p:nvSpPr>
          <p:cNvPr id="153" name="ZoneTexte 152"/>
          <p:cNvSpPr txBox="1"/>
          <p:nvPr/>
        </p:nvSpPr>
        <p:spPr>
          <a:xfrm>
            <a:off x="5845741" y="4936066"/>
            <a:ext cx="3240360" cy="230832"/>
          </a:xfrm>
          <a:prstGeom prst="rect">
            <a:avLst/>
          </a:prstGeom>
          <a:noFill/>
        </p:spPr>
        <p:txBody>
          <a:bodyPr wrap="square" rtlCol="0">
            <a:spAutoFit/>
          </a:bodyPr>
          <a:lstStyle/>
          <a:p>
            <a:r>
              <a:rPr lang="fr-FR" sz="900" dirty="0">
                <a:solidFill>
                  <a:schemeClr val="bg1"/>
                </a:solidFill>
              </a:rPr>
              <a:t>Marie-Dominique Beaulieu, co-directrice scientifique</a:t>
            </a:r>
            <a:endParaRPr lang="fr-CA" sz="600" dirty="0">
              <a:solidFill>
                <a:schemeClr val="bg1"/>
              </a:solidFill>
            </a:endParaRPr>
          </a:p>
        </p:txBody>
      </p:sp>
      <p:sp>
        <p:nvSpPr>
          <p:cNvPr id="154" name="ZoneTexte 153"/>
          <p:cNvSpPr txBox="1"/>
          <p:nvPr/>
        </p:nvSpPr>
        <p:spPr>
          <a:xfrm>
            <a:off x="5835945" y="4531270"/>
            <a:ext cx="3240360" cy="253916"/>
          </a:xfrm>
          <a:prstGeom prst="rect">
            <a:avLst/>
          </a:prstGeom>
          <a:noFill/>
        </p:spPr>
        <p:txBody>
          <a:bodyPr wrap="square" rtlCol="0">
            <a:spAutoFit/>
          </a:bodyPr>
          <a:lstStyle/>
          <a:p>
            <a:r>
              <a:rPr lang="fr-FR" sz="1050" dirty="0">
                <a:solidFill>
                  <a:schemeClr val="bg1"/>
                </a:solidFill>
              </a:rPr>
              <a:t>de citoyenneté</a:t>
            </a:r>
          </a:p>
        </p:txBody>
      </p:sp>
      <p:sp>
        <p:nvSpPr>
          <p:cNvPr id="76" name="ZoneTexte 75"/>
          <p:cNvSpPr txBox="1"/>
          <p:nvPr/>
        </p:nvSpPr>
        <p:spPr>
          <a:xfrm>
            <a:off x="467543" y="637238"/>
            <a:ext cx="3960441" cy="415498"/>
          </a:xfrm>
          <a:prstGeom prst="rect">
            <a:avLst/>
          </a:prstGeom>
          <a:noFill/>
        </p:spPr>
        <p:txBody>
          <a:bodyPr wrap="square" rtlCol="0">
            <a:spAutoFit/>
          </a:bodyPr>
          <a:lstStyle/>
          <a:p>
            <a:pPr>
              <a:lnSpc>
                <a:spcPts val="2400"/>
              </a:lnSpc>
            </a:pPr>
            <a:r>
              <a:rPr lang="fr-CA" sz="2800" b="1" spc="-150" dirty="0">
                <a:solidFill>
                  <a:srgbClr val="3080C3"/>
                </a:solidFill>
                <a:latin typeface="+mj-lt"/>
                <a:ea typeface="Kozuka Gothic Pro H" pitchFamily="34" charset="-128"/>
              </a:rPr>
              <a:t>... 5 centres de recherche</a:t>
            </a:r>
          </a:p>
        </p:txBody>
      </p:sp>
      <p:pic>
        <p:nvPicPr>
          <p:cNvPr id="2" name="Image 1"/>
          <p:cNvPicPr>
            <a:picLocks noChangeAspect="1"/>
          </p:cNvPicPr>
          <p:nvPr/>
        </p:nvPicPr>
        <p:blipFill rotWithShape="1">
          <a:blip r:embed="rId5" cstate="print">
            <a:lum bright="10000" contrast="-20000"/>
            <a:extLst>
              <a:ext uri="{28A0092B-C50C-407E-A947-70E740481C1C}">
                <a14:useLocalDpi xmlns:a14="http://schemas.microsoft.com/office/drawing/2010/main" val="0"/>
              </a:ext>
            </a:extLst>
          </a:blip>
          <a:srcRect l="26579" r="7293"/>
          <a:stretch/>
        </p:blipFill>
        <p:spPr>
          <a:xfrm>
            <a:off x="683568" y="4024352"/>
            <a:ext cx="1970652" cy="1892328"/>
          </a:xfrm>
          <a:prstGeom prst="rect">
            <a:avLst/>
          </a:prstGeom>
        </p:spPr>
      </p:pic>
    </p:spTree>
    <p:extLst>
      <p:ext uri="{BB962C8B-B14F-4D97-AF65-F5344CB8AC3E}">
        <p14:creationId xmlns:p14="http://schemas.microsoft.com/office/powerpoint/2010/main" val="504255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341" r="4324"/>
          <a:stretch/>
        </p:blipFill>
        <p:spPr>
          <a:xfrm>
            <a:off x="-36512" y="-11876"/>
            <a:ext cx="4608512" cy="3440876"/>
          </a:xfrm>
          <a:prstGeom prst="rect">
            <a:avLst/>
          </a:prstGeom>
        </p:spPr>
      </p:pic>
      <p:pic>
        <p:nvPicPr>
          <p:cNvPr id="4" name="Image 3"/>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10348"/>
          <a:stretch/>
        </p:blipFill>
        <p:spPr>
          <a:xfrm>
            <a:off x="4571999" y="326"/>
            <a:ext cx="4608513" cy="3428674"/>
          </a:xfrm>
          <a:prstGeom prst="rect">
            <a:avLst/>
          </a:prstGeom>
        </p:spPr>
      </p:pic>
      <p:pic>
        <p:nvPicPr>
          <p:cNvPr id="8" name="Image 7"/>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r="10625"/>
          <a:stretch/>
        </p:blipFill>
        <p:spPr>
          <a:xfrm>
            <a:off x="4571999" y="3429000"/>
            <a:ext cx="4608514" cy="3440876"/>
          </a:xfrm>
          <a:prstGeom prst="rect">
            <a:avLst/>
          </a:prstGeom>
        </p:spPr>
      </p:pic>
      <p:pic>
        <p:nvPicPr>
          <p:cNvPr id="9" name="Image 8"/>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6480" r="2789"/>
          <a:stretch/>
        </p:blipFill>
        <p:spPr>
          <a:xfrm>
            <a:off x="-108521" y="3429000"/>
            <a:ext cx="4680521" cy="3446813"/>
          </a:xfrm>
          <a:prstGeom prst="rect">
            <a:avLst/>
          </a:prstGeom>
        </p:spPr>
      </p:pic>
      <p:sp>
        <p:nvSpPr>
          <p:cNvPr id="40" name="Rectangle 39"/>
          <p:cNvSpPr/>
          <p:nvPr/>
        </p:nvSpPr>
        <p:spPr>
          <a:xfrm>
            <a:off x="-144525" y="-26098"/>
            <a:ext cx="9433048" cy="6945691"/>
          </a:xfrm>
          <a:prstGeom prst="rect">
            <a:avLst/>
          </a:prstGeom>
          <a:solidFill>
            <a:srgbClr val="FFFFFF">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1" name="Imag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576" y="2281994"/>
            <a:ext cx="5967218" cy="2337793"/>
          </a:xfrm>
          <a:prstGeom prst="rect">
            <a:avLst/>
          </a:prstGeom>
        </p:spPr>
      </p:pic>
    </p:spTree>
    <p:extLst>
      <p:ext uri="{BB962C8B-B14F-4D97-AF65-F5344CB8AC3E}">
        <p14:creationId xmlns:p14="http://schemas.microsoft.com/office/powerpoint/2010/main" val="111479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2636912"/>
            <a:ext cx="7269163" cy="1470025"/>
          </a:xfrm>
        </p:spPr>
        <p:txBody>
          <a:bodyPr>
            <a:normAutofit fontScale="90000"/>
          </a:bodyPr>
          <a:lstStyle/>
          <a:p>
            <a:pPr>
              <a:lnSpc>
                <a:spcPts val="4000"/>
              </a:lnSpc>
            </a:pPr>
            <a:r>
              <a:rPr lang="fr-CA" dirty="0"/>
              <a:t>La DIRECTION DES RESSOURCES INFORMATIONNELLES du CIUSSS du Centre-sud-de-l’île-de-</a:t>
            </a:r>
            <a:r>
              <a:rPr lang="fr-CA" dirty="0" err="1"/>
              <a:t>montréal</a:t>
            </a:r>
            <a:endParaRPr lang="fr-CA" spc="-150" dirty="0">
              <a:solidFill>
                <a:schemeClr val="tx1">
                  <a:lumMod val="65000"/>
                  <a:lumOff val="35000"/>
                </a:schemeClr>
              </a:solidFill>
              <a:ea typeface="Kozuka Gothic Pro H" pitchFamily="34" charset="-128"/>
            </a:endParaRPr>
          </a:p>
        </p:txBody>
      </p:sp>
    </p:spTree>
    <p:extLst>
      <p:ext uri="{BB962C8B-B14F-4D97-AF65-F5344CB8AC3E}">
        <p14:creationId xmlns:p14="http://schemas.microsoft.com/office/powerpoint/2010/main" val="3021525410"/>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61" y="-27384"/>
            <a:ext cx="8002587" cy="1066130"/>
          </a:xfrm>
        </p:spPr>
        <p:txBody>
          <a:bodyPr>
            <a:noAutofit/>
          </a:bodyPr>
          <a:lstStyle/>
          <a:p>
            <a:r>
              <a:rPr lang="fr-CA" sz="2800" dirty="0"/>
              <a:t>La DRI: Quelques chiffres …</a:t>
            </a:r>
          </a:p>
        </p:txBody>
      </p:sp>
      <p:sp>
        <p:nvSpPr>
          <p:cNvPr id="3" name="Espace réservé du contenu 2"/>
          <p:cNvSpPr>
            <a:spLocks noGrp="1"/>
          </p:cNvSpPr>
          <p:nvPr>
            <p:ph idx="1"/>
          </p:nvPr>
        </p:nvSpPr>
        <p:spPr>
          <a:xfrm>
            <a:off x="601861" y="908720"/>
            <a:ext cx="8146603" cy="4824536"/>
          </a:xfrm>
        </p:spPr>
        <p:txBody>
          <a:bodyPr>
            <a:normAutofit lnSpcReduction="10000"/>
          </a:bodyPr>
          <a:lstStyle/>
          <a:p>
            <a:r>
              <a:rPr lang="fr-CA" sz="2400" dirty="0"/>
              <a:t>Budget de 14 M$</a:t>
            </a:r>
          </a:p>
          <a:p>
            <a:r>
              <a:rPr lang="fr-CA" sz="2400" dirty="0"/>
              <a:t>110 employés dont 10 cadres </a:t>
            </a:r>
          </a:p>
          <a:p>
            <a:r>
              <a:rPr lang="fr-CA" sz="2400" dirty="0"/>
              <a:t>9 000 postes de travail, iPad et portables</a:t>
            </a:r>
          </a:p>
          <a:p>
            <a:r>
              <a:rPr lang="fr-CA" sz="2400" dirty="0"/>
              <a:t>2 000 clients légers</a:t>
            </a:r>
          </a:p>
          <a:p>
            <a:r>
              <a:rPr lang="fr-CA" sz="2400" dirty="0"/>
              <a:t>2 000 imprimantes, photocopieurs et télécopieurs</a:t>
            </a:r>
          </a:p>
          <a:p>
            <a:r>
              <a:rPr lang="fr-CA" sz="2400" dirty="0"/>
              <a:t>1 200 pagettes</a:t>
            </a:r>
          </a:p>
          <a:p>
            <a:r>
              <a:rPr lang="fr-CA" sz="2400" dirty="0"/>
              <a:t>1 200 cellulaires</a:t>
            </a:r>
          </a:p>
          <a:p>
            <a:r>
              <a:rPr lang="fr-CA" sz="2400" dirty="0"/>
              <a:t>1 150 serveurs</a:t>
            </a:r>
          </a:p>
          <a:p>
            <a:r>
              <a:rPr lang="fr-CA" sz="2400" dirty="0"/>
              <a:t>1 179 instances d’applications différentes</a:t>
            </a:r>
          </a:p>
          <a:p>
            <a:r>
              <a:rPr lang="fr-CA" sz="2400" dirty="0"/>
              <a:t>225 sites pour lesquels il faut assurer un soutien informatique</a:t>
            </a:r>
          </a:p>
          <a:p>
            <a:r>
              <a:rPr lang="fr-CA" sz="2400" dirty="0"/>
              <a:t>81 301 requêtes de services en 2016-17 au Centre de services</a:t>
            </a:r>
          </a:p>
          <a:p>
            <a:endParaRPr lang="fr-CA" dirty="0"/>
          </a:p>
          <a:p>
            <a:pPr>
              <a:buClr>
                <a:schemeClr val="accent6"/>
              </a:buClr>
              <a:buFont typeface="Wingdings" panose="05000000000000000000" pitchFamily="2" charset="2"/>
              <a:buChar char="ü"/>
            </a:pPr>
            <a:endParaRPr lang="fr-CA" dirty="0"/>
          </a:p>
          <a:p>
            <a:pPr marL="0" indent="0">
              <a:buClr>
                <a:schemeClr val="accent6"/>
              </a:buClr>
              <a:buNone/>
            </a:pPr>
            <a:endParaRPr lang="fr-CA" dirty="0"/>
          </a:p>
          <a:p>
            <a:pPr>
              <a:buClr>
                <a:schemeClr val="accent6"/>
              </a:buClr>
              <a:buFont typeface="Wingdings" panose="05000000000000000000" pitchFamily="2" charset="2"/>
              <a:buChar char="ü"/>
            </a:pPr>
            <a:endParaRPr lang="fr-CA" dirty="0"/>
          </a:p>
          <a:p>
            <a:pPr>
              <a:buClr>
                <a:schemeClr val="accent6"/>
              </a:buClr>
              <a:buFont typeface="Wingdings" panose="05000000000000000000" pitchFamily="2" charset="2"/>
              <a:buChar char="ü"/>
            </a:pPr>
            <a:endParaRPr lang="fr-CA" dirty="0"/>
          </a:p>
          <a:p>
            <a:pPr>
              <a:buClr>
                <a:schemeClr val="accent6"/>
              </a:buClr>
              <a:buFont typeface="Wingdings" panose="05000000000000000000" pitchFamily="2" charset="2"/>
              <a:buChar char="ü"/>
            </a:pPr>
            <a:endParaRPr lang="fr-CA" dirty="0"/>
          </a:p>
          <a:p>
            <a:pPr>
              <a:buClr>
                <a:schemeClr val="accent6"/>
              </a:buClr>
              <a:buFont typeface="Wingdings" panose="05000000000000000000" pitchFamily="2" charset="2"/>
              <a:buChar char="ü"/>
            </a:pPr>
            <a:endParaRPr lang="fr-CA" dirty="0"/>
          </a:p>
        </p:txBody>
      </p:sp>
    </p:spTree>
    <p:extLst>
      <p:ext uri="{BB962C8B-B14F-4D97-AF65-F5344CB8AC3E}">
        <p14:creationId xmlns:p14="http://schemas.microsoft.com/office/powerpoint/2010/main" val="170895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861" y="274638"/>
            <a:ext cx="8002587" cy="1066130"/>
          </a:xfrm>
        </p:spPr>
        <p:txBody>
          <a:bodyPr>
            <a:noAutofit/>
          </a:bodyPr>
          <a:lstStyle/>
          <a:p>
            <a:r>
              <a:rPr lang="en-CA" sz="2800" dirty="0" err="1"/>
              <a:t>Portefeuille</a:t>
            </a:r>
            <a:r>
              <a:rPr lang="en-CA" sz="2800" dirty="0"/>
              <a:t> de </a:t>
            </a:r>
            <a:r>
              <a:rPr lang="en-CA" sz="2800" dirty="0" err="1"/>
              <a:t>projets</a:t>
            </a:r>
            <a:r>
              <a:rPr lang="en-CA" sz="2800" dirty="0"/>
              <a:t> RI 2017-2018</a:t>
            </a:r>
            <a:endParaRPr lang="fr-CA" sz="2000" dirty="0"/>
          </a:p>
        </p:txBody>
      </p:sp>
      <p:sp>
        <p:nvSpPr>
          <p:cNvPr id="3" name="Espace réservé du contenu 2"/>
          <p:cNvSpPr>
            <a:spLocks noGrp="1"/>
          </p:cNvSpPr>
          <p:nvPr>
            <p:ph idx="1"/>
          </p:nvPr>
        </p:nvSpPr>
        <p:spPr>
          <a:xfrm>
            <a:off x="431605" y="3284984"/>
            <a:ext cx="8146603" cy="2249693"/>
          </a:xfrm>
        </p:spPr>
        <p:txBody>
          <a:bodyPr>
            <a:normAutofit/>
          </a:bodyPr>
          <a:lstStyle/>
          <a:p>
            <a:pPr>
              <a:spcAft>
                <a:spcPts val="600"/>
              </a:spcAft>
            </a:pPr>
            <a:r>
              <a:rPr lang="en-CA" sz="2100" b="1" dirty="0" err="1"/>
              <a:t>Projets</a:t>
            </a:r>
            <a:r>
              <a:rPr lang="en-CA" sz="2100" b="1" dirty="0"/>
              <a:t> </a:t>
            </a:r>
            <a:r>
              <a:rPr lang="en-CA" sz="2100" b="1" dirty="0" err="1"/>
              <a:t>moyens-majeurs</a:t>
            </a:r>
            <a:r>
              <a:rPr lang="en-CA" sz="2100" b="1" dirty="0"/>
              <a:t> </a:t>
            </a:r>
            <a:r>
              <a:rPr lang="en-CA" sz="2100" dirty="0"/>
              <a:t>: </a:t>
            </a:r>
            <a:r>
              <a:rPr lang="en-CA" sz="2100" dirty="0" err="1"/>
              <a:t>projets</a:t>
            </a:r>
            <a:r>
              <a:rPr lang="en-CA" sz="2100" dirty="0"/>
              <a:t> </a:t>
            </a:r>
            <a:r>
              <a:rPr lang="en-CA" sz="2100" dirty="0" err="1"/>
              <a:t>ayant</a:t>
            </a:r>
            <a:r>
              <a:rPr lang="en-CA" sz="2100" dirty="0"/>
              <a:t> un impact </a:t>
            </a:r>
            <a:r>
              <a:rPr lang="en-CA" sz="2100" dirty="0" err="1"/>
              <a:t>significatif</a:t>
            </a:r>
            <a:r>
              <a:rPr lang="en-CA" sz="2100" dirty="0"/>
              <a:t> sur la </a:t>
            </a:r>
            <a:r>
              <a:rPr lang="en-CA" sz="2100" dirty="0" err="1"/>
              <a:t>capacité</a:t>
            </a:r>
            <a:r>
              <a:rPr lang="en-CA" sz="2100" dirty="0"/>
              <a:t> de la DRI </a:t>
            </a:r>
            <a:r>
              <a:rPr lang="en-CA" sz="2100" dirty="0" err="1"/>
              <a:t>en</a:t>
            </a:r>
            <a:r>
              <a:rPr lang="en-CA" sz="2100" dirty="0"/>
              <a:t> </a:t>
            </a:r>
            <a:r>
              <a:rPr lang="en-CA" sz="2100" dirty="0" err="1"/>
              <a:t>termes</a:t>
            </a:r>
            <a:r>
              <a:rPr lang="en-CA" sz="2100" dirty="0"/>
              <a:t> </a:t>
            </a:r>
            <a:r>
              <a:rPr lang="en-CA" sz="2100" dirty="0" err="1"/>
              <a:t>d’effort</a:t>
            </a:r>
            <a:r>
              <a:rPr lang="en-CA" sz="2100" dirty="0"/>
              <a:t> et </a:t>
            </a:r>
            <a:r>
              <a:rPr lang="en-CA" sz="2100" dirty="0" err="1"/>
              <a:t>nécessitant</a:t>
            </a:r>
            <a:r>
              <a:rPr lang="en-CA" sz="2100" dirty="0"/>
              <a:t> un </a:t>
            </a:r>
            <a:r>
              <a:rPr lang="en-CA" sz="2100" dirty="0" err="1"/>
              <a:t>processus</a:t>
            </a:r>
            <a:r>
              <a:rPr lang="en-CA" sz="2100" dirty="0"/>
              <a:t> </a:t>
            </a:r>
            <a:r>
              <a:rPr lang="en-CA" sz="2100" dirty="0" err="1"/>
              <a:t>annuel</a:t>
            </a:r>
            <a:r>
              <a:rPr lang="en-CA" sz="2100" dirty="0"/>
              <a:t> de </a:t>
            </a:r>
            <a:r>
              <a:rPr lang="en-CA" sz="2100" dirty="0" err="1"/>
              <a:t>priorisation</a:t>
            </a:r>
            <a:r>
              <a:rPr lang="en-CA" sz="2100" dirty="0"/>
              <a:t> </a:t>
            </a:r>
            <a:r>
              <a:rPr lang="en-CA" sz="2100" dirty="0" err="1"/>
              <a:t>organisationnelle</a:t>
            </a:r>
            <a:r>
              <a:rPr lang="en-CA" sz="2100" dirty="0"/>
              <a:t> ;</a:t>
            </a:r>
          </a:p>
          <a:p>
            <a:pPr>
              <a:spcAft>
                <a:spcPts val="600"/>
              </a:spcAft>
            </a:pPr>
            <a:r>
              <a:rPr lang="en-CA" sz="2100" b="1" dirty="0" err="1"/>
              <a:t>Projets</a:t>
            </a:r>
            <a:r>
              <a:rPr lang="en-CA" sz="2100" b="1" dirty="0"/>
              <a:t> </a:t>
            </a:r>
            <a:r>
              <a:rPr lang="en-CA" sz="2100" b="1" dirty="0" err="1"/>
              <a:t>mineurs</a:t>
            </a:r>
            <a:r>
              <a:rPr lang="en-CA" sz="2100" b="1" dirty="0"/>
              <a:t> </a:t>
            </a:r>
            <a:r>
              <a:rPr lang="en-CA" sz="2100" dirty="0"/>
              <a:t>: </a:t>
            </a:r>
            <a:r>
              <a:rPr lang="en-CA" sz="2100" dirty="0" err="1"/>
              <a:t>projets</a:t>
            </a:r>
            <a:r>
              <a:rPr lang="en-CA" sz="2100" dirty="0"/>
              <a:t> de </a:t>
            </a:r>
            <a:r>
              <a:rPr lang="en-CA" sz="2100" dirty="0" err="1"/>
              <a:t>moindre</a:t>
            </a:r>
            <a:r>
              <a:rPr lang="en-CA" sz="2100" dirty="0"/>
              <a:t> </a:t>
            </a:r>
            <a:r>
              <a:rPr lang="en-CA" sz="2100" dirty="0" err="1"/>
              <a:t>envergure</a:t>
            </a:r>
            <a:r>
              <a:rPr lang="en-CA" sz="2100" dirty="0"/>
              <a:t> pour </a:t>
            </a:r>
            <a:r>
              <a:rPr lang="en-CA" sz="2100" dirty="0" err="1"/>
              <a:t>lesquels</a:t>
            </a:r>
            <a:r>
              <a:rPr lang="en-CA" sz="2100" dirty="0"/>
              <a:t> le </a:t>
            </a:r>
            <a:r>
              <a:rPr lang="en-CA" sz="2100" dirty="0" err="1"/>
              <a:t>processus</a:t>
            </a:r>
            <a:r>
              <a:rPr lang="en-CA" sz="2100" dirty="0"/>
              <a:t> de </a:t>
            </a:r>
            <a:r>
              <a:rPr lang="en-CA" sz="2100" dirty="0" err="1"/>
              <a:t>priorisation</a:t>
            </a:r>
            <a:r>
              <a:rPr lang="en-CA" sz="2100" dirty="0"/>
              <a:t> </a:t>
            </a:r>
            <a:r>
              <a:rPr lang="en-CA" sz="2100" dirty="0" err="1"/>
              <a:t>est</a:t>
            </a:r>
            <a:r>
              <a:rPr lang="en-CA" sz="2100" dirty="0"/>
              <a:t> </a:t>
            </a:r>
            <a:r>
              <a:rPr lang="en-CA" sz="2100" dirty="0" err="1"/>
              <a:t>allégé</a:t>
            </a:r>
            <a:r>
              <a:rPr lang="en-CA" sz="2100" dirty="0"/>
              <a:t> </a:t>
            </a:r>
            <a:r>
              <a:rPr lang="en-CA" sz="2100" dirty="0" err="1"/>
              <a:t>en</a:t>
            </a:r>
            <a:r>
              <a:rPr lang="en-CA" sz="2100" dirty="0"/>
              <a:t> </a:t>
            </a:r>
            <a:r>
              <a:rPr lang="en-CA" sz="2100" dirty="0" err="1"/>
              <a:t>vue</a:t>
            </a:r>
            <a:r>
              <a:rPr lang="en-CA" sz="2100" dirty="0"/>
              <a:t> </a:t>
            </a:r>
            <a:r>
              <a:rPr lang="en-CA" sz="2100" dirty="0" err="1"/>
              <a:t>d’une</a:t>
            </a:r>
            <a:r>
              <a:rPr lang="en-CA" sz="2100" dirty="0"/>
              <a:t> utilisation </a:t>
            </a:r>
            <a:r>
              <a:rPr lang="en-CA" sz="2100" dirty="0" err="1"/>
              <a:t>efficiente</a:t>
            </a:r>
            <a:r>
              <a:rPr lang="en-CA" sz="2100" dirty="0"/>
              <a:t> des </a:t>
            </a:r>
            <a:r>
              <a:rPr lang="en-CA" sz="2100" dirty="0" err="1"/>
              <a:t>ressources</a:t>
            </a:r>
            <a:r>
              <a:rPr lang="en-CA" sz="2100" dirty="0"/>
              <a:t> et </a:t>
            </a:r>
            <a:r>
              <a:rPr lang="en-CA" sz="2100" dirty="0" err="1"/>
              <a:t>d’une</a:t>
            </a:r>
            <a:r>
              <a:rPr lang="en-CA" sz="2100" dirty="0"/>
              <a:t> diminution des </a:t>
            </a:r>
            <a:r>
              <a:rPr lang="en-CA" sz="2100" dirty="0" err="1"/>
              <a:t>délais</a:t>
            </a:r>
            <a:r>
              <a:rPr lang="en-CA" sz="2100" dirty="0"/>
              <a:t> de </a:t>
            </a:r>
            <a:r>
              <a:rPr lang="en-CA" sz="2100" dirty="0" err="1"/>
              <a:t>traitement</a:t>
            </a:r>
            <a:r>
              <a:rPr lang="en-CA" sz="2100" dirty="0"/>
              <a:t>.</a:t>
            </a:r>
          </a:p>
        </p:txBody>
      </p:sp>
      <p:graphicFrame>
        <p:nvGraphicFramePr>
          <p:cNvPr id="4" name="Tableau 3"/>
          <p:cNvGraphicFramePr>
            <a:graphicFrameLocks noGrp="1"/>
          </p:cNvGraphicFramePr>
          <p:nvPr>
            <p:extLst/>
          </p:nvPr>
        </p:nvGraphicFramePr>
        <p:xfrm>
          <a:off x="1331640" y="1340768"/>
          <a:ext cx="6025056" cy="1483360"/>
        </p:xfrm>
        <a:graphic>
          <a:graphicData uri="http://schemas.openxmlformats.org/drawingml/2006/table">
            <a:tbl>
              <a:tblPr firstRow="1" bandRow="1">
                <a:tableStyleId>{5C22544A-7EE6-4342-B048-85BDC9FD1C3A}</a:tableStyleId>
              </a:tblPr>
              <a:tblGrid>
                <a:gridCol w="283735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55450">
                  <a:extLst>
                    <a:ext uri="{9D8B030D-6E8A-4147-A177-3AD203B41FA5}">
                      <a16:colId xmlns:a16="http://schemas.microsoft.com/office/drawing/2014/main" val="20003"/>
                    </a:ext>
                  </a:extLst>
                </a:gridCol>
              </a:tblGrid>
              <a:tr h="370840">
                <a:tc>
                  <a:txBody>
                    <a:bodyPr/>
                    <a:lstStyle/>
                    <a:p>
                      <a:r>
                        <a:rPr lang="en-CA" dirty="0"/>
                        <a:t>CIUSSS </a:t>
                      </a:r>
                      <a:r>
                        <a:rPr lang="en-CA" dirty="0" err="1"/>
                        <a:t>seulement</a:t>
                      </a:r>
                      <a:endParaRPr lang="fr-CA" dirty="0"/>
                    </a:p>
                  </a:txBody>
                  <a:tcPr/>
                </a:tc>
                <a:tc>
                  <a:txBody>
                    <a:bodyPr/>
                    <a:lstStyle/>
                    <a:p>
                      <a:pPr algn="ctr"/>
                      <a:r>
                        <a:rPr lang="en-CA" dirty="0" err="1"/>
                        <a:t>Demandes</a:t>
                      </a:r>
                      <a:endParaRPr lang="fr-CA" dirty="0"/>
                    </a:p>
                  </a:txBody>
                  <a:tcPr/>
                </a:tc>
                <a:tc>
                  <a:txBody>
                    <a:bodyPr/>
                    <a:lstStyle/>
                    <a:p>
                      <a:pPr algn="ctr"/>
                      <a:r>
                        <a:rPr lang="en-CA" dirty="0" err="1"/>
                        <a:t>Projets</a:t>
                      </a:r>
                      <a:endParaRPr lang="fr-CA" dirty="0"/>
                    </a:p>
                  </a:txBody>
                  <a:tcPr/>
                </a:tc>
                <a:tc>
                  <a:txBody>
                    <a:bodyPr/>
                    <a:lstStyle/>
                    <a:p>
                      <a:pPr algn="ctr"/>
                      <a:r>
                        <a:rPr lang="en-CA" dirty="0"/>
                        <a:t>Total</a:t>
                      </a:r>
                      <a:endParaRPr lang="fr-CA" dirty="0"/>
                    </a:p>
                  </a:txBody>
                  <a:tcPr/>
                </a:tc>
                <a:extLst>
                  <a:ext uri="{0D108BD9-81ED-4DB2-BD59-A6C34878D82A}">
                    <a16:rowId xmlns:a16="http://schemas.microsoft.com/office/drawing/2014/main" val="10000"/>
                  </a:ext>
                </a:extLst>
              </a:tr>
              <a:tr h="370840">
                <a:tc>
                  <a:txBody>
                    <a:bodyPr/>
                    <a:lstStyle/>
                    <a:p>
                      <a:r>
                        <a:rPr lang="en-CA" dirty="0" err="1"/>
                        <a:t>Projets</a:t>
                      </a:r>
                      <a:r>
                        <a:rPr lang="en-CA" baseline="0" dirty="0"/>
                        <a:t> </a:t>
                      </a:r>
                      <a:r>
                        <a:rPr lang="en-CA" baseline="0" dirty="0" err="1"/>
                        <a:t>moyens-majeurs</a:t>
                      </a:r>
                      <a:endParaRPr lang="fr-CA" dirty="0"/>
                    </a:p>
                  </a:txBody>
                  <a:tcPr/>
                </a:tc>
                <a:tc>
                  <a:txBody>
                    <a:bodyPr/>
                    <a:lstStyle/>
                    <a:p>
                      <a:pPr algn="ctr"/>
                      <a:r>
                        <a:rPr lang="en-CA" dirty="0"/>
                        <a:t>69</a:t>
                      </a:r>
                      <a:endParaRPr lang="fr-CA" dirty="0"/>
                    </a:p>
                  </a:txBody>
                  <a:tcPr/>
                </a:tc>
                <a:tc>
                  <a:txBody>
                    <a:bodyPr/>
                    <a:lstStyle/>
                    <a:p>
                      <a:pPr algn="ctr"/>
                      <a:r>
                        <a:rPr lang="en-CA" dirty="0"/>
                        <a:t>21</a:t>
                      </a:r>
                      <a:endParaRPr lang="fr-CA" dirty="0"/>
                    </a:p>
                  </a:txBody>
                  <a:tcPr/>
                </a:tc>
                <a:tc>
                  <a:txBody>
                    <a:bodyPr/>
                    <a:lstStyle/>
                    <a:p>
                      <a:pPr algn="ctr"/>
                      <a:r>
                        <a:rPr lang="en-CA" dirty="0"/>
                        <a:t>90</a:t>
                      </a:r>
                      <a:endParaRPr lang="fr-CA" dirty="0"/>
                    </a:p>
                  </a:txBody>
                  <a:tcPr/>
                </a:tc>
                <a:extLst>
                  <a:ext uri="{0D108BD9-81ED-4DB2-BD59-A6C34878D82A}">
                    <a16:rowId xmlns:a16="http://schemas.microsoft.com/office/drawing/2014/main" val="10001"/>
                  </a:ext>
                </a:extLst>
              </a:tr>
              <a:tr h="370840">
                <a:tc>
                  <a:txBody>
                    <a:bodyPr/>
                    <a:lstStyle/>
                    <a:p>
                      <a:r>
                        <a:rPr lang="en-CA" dirty="0" err="1"/>
                        <a:t>Projets</a:t>
                      </a:r>
                      <a:r>
                        <a:rPr lang="en-CA" dirty="0"/>
                        <a:t> </a:t>
                      </a:r>
                      <a:r>
                        <a:rPr lang="en-CA" dirty="0" err="1"/>
                        <a:t>mineurs</a:t>
                      </a:r>
                      <a:endParaRPr lang="fr-CA" dirty="0"/>
                    </a:p>
                  </a:txBody>
                  <a:tcPr/>
                </a:tc>
                <a:tc>
                  <a:txBody>
                    <a:bodyPr/>
                    <a:lstStyle/>
                    <a:p>
                      <a:pPr algn="ctr"/>
                      <a:r>
                        <a:rPr lang="en-CA" dirty="0"/>
                        <a:t>29</a:t>
                      </a:r>
                      <a:endParaRPr lang="fr-CA" dirty="0"/>
                    </a:p>
                  </a:txBody>
                  <a:tcPr/>
                </a:tc>
                <a:tc>
                  <a:txBody>
                    <a:bodyPr/>
                    <a:lstStyle/>
                    <a:p>
                      <a:pPr algn="ctr"/>
                      <a:r>
                        <a:rPr lang="en-CA" dirty="0"/>
                        <a:t>53</a:t>
                      </a:r>
                      <a:endParaRPr lang="fr-CA" dirty="0"/>
                    </a:p>
                  </a:txBody>
                  <a:tcPr/>
                </a:tc>
                <a:tc>
                  <a:txBody>
                    <a:bodyPr/>
                    <a:lstStyle/>
                    <a:p>
                      <a:pPr algn="ctr"/>
                      <a:r>
                        <a:rPr lang="en-CA" dirty="0"/>
                        <a:t>82</a:t>
                      </a:r>
                      <a:endParaRPr lang="fr-CA" dirty="0"/>
                    </a:p>
                  </a:txBody>
                  <a:tcPr/>
                </a:tc>
                <a:extLst>
                  <a:ext uri="{0D108BD9-81ED-4DB2-BD59-A6C34878D82A}">
                    <a16:rowId xmlns:a16="http://schemas.microsoft.com/office/drawing/2014/main" val="10002"/>
                  </a:ext>
                </a:extLst>
              </a:tr>
              <a:tr h="370840">
                <a:tc>
                  <a:txBody>
                    <a:bodyPr/>
                    <a:lstStyle/>
                    <a:p>
                      <a:r>
                        <a:rPr lang="en-CA" dirty="0"/>
                        <a:t>Total</a:t>
                      </a:r>
                      <a:endParaRPr lang="fr-CA" dirty="0"/>
                    </a:p>
                  </a:txBody>
                  <a:tcPr/>
                </a:tc>
                <a:tc>
                  <a:txBody>
                    <a:bodyPr/>
                    <a:lstStyle/>
                    <a:p>
                      <a:pPr algn="ctr"/>
                      <a:r>
                        <a:rPr lang="en-CA" dirty="0"/>
                        <a:t>98</a:t>
                      </a:r>
                      <a:endParaRPr lang="fr-CA" dirty="0"/>
                    </a:p>
                  </a:txBody>
                  <a:tcPr/>
                </a:tc>
                <a:tc>
                  <a:txBody>
                    <a:bodyPr/>
                    <a:lstStyle/>
                    <a:p>
                      <a:pPr algn="ctr"/>
                      <a:r>
                        <a:rPr lang="en-CA" dirty="0"/>
                        <a:t>74</a:t>
                      </a:r>
                      <a:endParaRPr lang="fr-CA" dirty="0"/>
                    </a:p>
                  </a:txBody>
                  <a:tcPr/>
                </a:tc>
                <a:tc>
                  <a:txBody>
                    <a:bodyPr/>
                    <a:lstStyle/>
                    <a:p>
                      <a:pPr algn="ctr"/>
                      <a:r>
                        <a:rPr lang="en-CA" dirty="0"/>
                        <a:t>172</a:t>
                      </a:r>
                      <a:endParaRPr lang="fr-CA"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81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Nuage 175"/>
          <p:cNvSpPr/>
          <p:nvPr/>
        </p:nvSpPr>
        <p:spPr>
          <a:xfrm>
            <a:off x="3808955" y="2160548"/>
            <a:ext cx="577308" cy="411474"/>
          </a:xfrm>
          <a:prstGeom prst="cloud">
            <a:avLst/>
          </a:prstGeom>
          <a:solidFill>
            <a:srgbClr val="5B9BD5">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177" name="Connecteur droit 176"/>
          <p:cNvCxnSpPr/>
          <p:nvPr/>
        </p:nvCxnSpPr>
        <p:spPr>
          <a:xfrm>
            <a:off x="5837189" y="2957785"/>
            <a:ext cx="2052000" cy="0"/>
          </a:xfrm>
          <a:prstGeom prst="line">
            <a:avLst/>
          </a:prstGeom>
          <a:noFill/>
          <a:ln w="19050" cap="flat" cmpd="sng" algn="ctr">
            <a:solidFill>
              <a:srgbClr val="5B9BD5"/>
            </a:solidFill>
            <a:prstDash val="solid"/>
            <a:miter lim="800000"/>
          </a:ln>
          <a:effectLst/>
        </p:spPr>
      </p:cxnSp>
      <p:sp>
        <p:nvSpPr>
          <p:cNvPr id="178" name="Ellipse 177"/>
          <p:cNvSpPr/>
          <p:nvPr/>
        </p:nvSpPr>
        <p:spPr>
          <a:xfrm>
            <a:off x="1350169" y="2314848"/>
            <a:ext cx="185738" cy="2050256"/>
          </a:xfrm>
          <a:prstGeom prst="ellipse">
            <a:avLst/>
          </a:prstGeom>
          <a:solidFill>
            <a:srgbClr val="94BEE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9" name="Forme libre 178"/>
          <p:cNvSpPr/>
          <p:nvPr/>
        </p:nvSpPr>
        <p:spPr>
          <a:xfrm>
            <a:off x="1443036" y="2314847"/>
            <a:ext cx="4404121" cy="642938"/>
          </a:xfrm>
          <a:custGeom>
            <a:avLst/>
            <a:gdLst>
              <a:gd name="connsiteX0" fmla="*/ 0 w 3848100"/>
              <a:gd name="connsiteY0" fmla="*/ 0 h 1000125"/>
              <a:gd name="connsiteX1" fmla="*/ 3848100 w 3848100"/>
              <a:gd name="connsiteY1" fmla="*/ 1000125 h 1000125"/>
              <a:gd name="connsiteX2" fmla="*/ 3848100 w 3848100"/>
              <a:gd name="connsiteY2" fmla="*/ 1000125 h 1000125"/>
            </a:gdLst>
            <a:ahLst/>
            <a:cxnLst>
              <a:cxn ang="0">
                <a:pos x="connsiteX0" y="connsiteY0"/>
              </a:cxn>
              <a:cxn ang="0">
                <a:pos x="connsiteX1" y="connsiteY1"/>
              </a:cxn>
              <a:cxn ang="0">
                <a:pos x="connsiteX2" y="connsiteY2"/>
              </a:cxn>
            </a:cxnLst>
            <a:rect l="l" t="t" r="r" b="b"/>
            <a:pathLst>
              <a:path w="3848100" h="1000125">
                <a:moveTo>
                  <a:pt x="0" y="0"/>
                </a:moveTo>
                <a:lnTo>
                  <a:pt x="3848100" y="1000125"/>
                </a:lnTo>
                <a:lnTo>
                  <a:pt x="3848100" y="1000125"/>
                </a:lnTo>
              </a:path>
            </a:pathLst>
          </a:custGeom>
          <a:noFill/>
          <a:ln w="190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0" name="Forme libre 179"/>
          <p:cNvSpPr/>
          <p:nvPr/>
        </p:nvSpPr>
        <p:spPr>
          <a:xfrm flipV="1">
            <a:off x="1443036" y="3787519"/>
            <a:ext cx="4394153" cy="577583"/>
          </a:xfrm>
          <a:custGeom>
            <a:avLst/>
            <a:gdLst>
              <a:gd name="connsiteX0" fmla="*/ 0 w 3848100"/>
              <a:gd name="connsiteY0" fmla="*/ 0 h 1000125"/>
              <a:gd name="connsiteX1" fmla="*/ 3848100 w 3848100"/>
              <a:gd name="connsiteY1" fmla="*/ 1000125 h 1000125"/>
              <a:gd name="connsiteX2" fmla="*/ 3848100 w 3848100"/>
              <a:gd name="connsiteY2" fmla="*/ 1000125 h 1000125"/>
            </a:gdLst>
            <a:ahLst/>
            <a:cxnLst>
              <a:cxn ang="0">
                <a:pos x="connsiteX0" y="connsiteY0"/>
              </a:cxn>
              <a:cxn ang="0">
                <a:pos x="connsiteX1" y="connsiteY1"/>
              </a:cxn>
              <a:cxn ang="0">
                <a:pos x="connsiteX2" y="connsiteY2"/>
              </a:cxn>
            </a:cxnLst>
            <a:rect l="l" t="t" r="r" b="b"/>
            <a:pathLst>
              <a:path w="3848100" h="1000125">
                <a:moveTo>
                  <a:pt x="0" y="0"/>
                </a:moveTo>
                <a:lnTo>
                  <a:pt x="3848100" y="1000125"/>
                </a:lnTo>
                <a:lnTo>
                  <a:pt x="3848100" y="1000125"/>
                </a:lnTo>
              </a:path>
            </a:pathLst>
          </a:custGeom>
          <a:noFill/>
          <a:ln w="190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81" name="Connecteur droit 180"/>
          <p:cNvCxnSpPr/>
          <p:nvPr/>
        </p:nvCxnSpPr>
        <p:spPr>
          <a:xfrm flipV="1">
            <a:off x="5825727" y="3779316"/>
            <a:ext cx="2028826" cy="7143"/>
          </a:xfrm>
          <a:prstGeom prst="line">
            <a:avLst/>
          </a:prstGeom>
          <a:noFill/>
          <a:ln w="19050" cap="flat" cmpd="sng" algn="ctr">
            <a:solidFill>
              <a:srgbClr val="5B9BD5"/>
            </a:solidFill>
            <a:prstDash val="solid"/>
            <a:miter lim="800000"/>
          </a:ln>
          <a:effectLst/>
        </p:spPr>
      </p:cxnSp>
      <p:sp>
        <p:nvSpPr>
          <p:cNvPr id="182" name="ZoneTexte 181"/>
          <p:cNvSpPr txBox="1"/>
          <p:nvPr/>
        </p:nvSpPr>
        <p:spPr>
          <a:xfrm>
            <a:off x="465892" y="304733"/>
            <a:ext cx="828257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2400" b="1" i="0" u="none" strike="noStrike" kern="0" cap="none" spc="0" normalizeH="0" baseline="0" noProof="0" dirty="0">
                <a:ln>
                  <a:noFill/>
                </a:ln>
                <a:effectLst/>
                <a:uLnTx/>
                <a:uFillTx/>
              </a:rPr>
              <a:t>Un nouveau processus de planification annuelle des projets RI</a:t>
            </a:r>
          </a:p>
        </p:txBody>
      </p:sp>
      <p:sp>
        <p:nvSpPr>
          <p:cNvPr id="183" name="ZoneTexte 182"/>
          <p:cNvSpPr txBox="1"/>
          <p:nvPr/>
        </p:nvSpPr>
        <p:spPr>
          <a:xfrm>
            <a:off x="1877018" y="1772816"/>
            <a:ext cx="1144563"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Sélection des demandes à évaluer (CODIR)</a:t>
            </a:r>
          </a:p>
        </p:txBody>
      </p:sp>
      <p:sp>
        <p:nvSpPr>
          <p:cNvPr id="184" name="ZoneTexte 183"/>
          <p:cNvSpPr txBox="1"/>
          <p:nvPr/>
        </p:nvSpPr>
        <p:spPr>
          <a:xfrm>
            <a:off x="3097743" y="1772816"/>
            <a:ext cx="894192"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Priorisation des projets (CODIR)</a:t>
            </a:r>
          </a:p>
        </p:txBody>
      </p:sp>
      <p:sp>
        <p:nvSpPr>
          <p:cNvPr id="185" name="ZoneTexte 184"/>
          <p:cNvSpPr txBox="1"/>
          <p:nvPr/>
        </p:nvSpPr>
        <p:spPr>
          <a:xfrm>
            <a:off x="4114479" y="1772816"/>
            <a:ext cx="1244759"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Approbation des DJS (DRI, Direction, DRF et PDG)</a:t>
            </a:r>
          </a:p>
        </p:txBody>
      </p:sp>
      <p:sp>
        <p:nvSpPr>
          <p:cNvPr id="186" name="ZoneTexte 185"/>
          <p:cNvSpPr txBox="1"/>
          <p:nvPr/>
        </p:nvSpPr>
        <p:spPr>
          <a:xfrm>
            <a:off x="5385397" y="2157817"/>
            <a:ext cx="84278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Autorisation du Ministre</a:t>
            </a:r>
          </a:p>
        </p:txBody>
      </p:sp>
      <p:sp>
        <p:nvSpPr>
          <p:cNvPr id="187" name="ZoneTexte 186"/>
          <p:cNvSpPr txBox="1"/>
          <p:nvPr/>
        </p:nvSpPr>
        <p:spPr>
          <a:xfrm>
            <a:off x="6364705" y="2088568"/>
            <a:ext cx="982640"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Approbation du projet (DRI, Direction, DRF)</a:t>
            </a:r>
          </a:p>
        </p:txBody>
      </p:sp>
      <p:sp>
        <p:nvSpPr>
          <p:cNvPr id="188" name="ZoneTexte 187"/>
          <p:cNvSpPr txBox="1"/>
          <p:nvPr/>
        </p:nvSpPr>
        <p:spPr>
          <a:xfrm>
            <a:off x="7490221" y="2157817"/>
            <a:ext cx="771525"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Mise en production</a:t>
            </a:r>
          </a:p>
        </p:txBody>
      </p:sp>
      <p:sp>
        <p:nvSpPr>
          <p:cNvPr id="189" name="ZoneTexte 188"/>
          <p:cNvSpPr txBox="1"/>
          <p:nvPr/>
        </p:nvSpPr>
        <p:spPr>
          <a:xfrm>
            <a:off x="8303273" y="3169588"/>
            <a:ext cx="771525" cy="40780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prstClr val="black"/>
                </a:solidFill>
                <a:effectLst/>
                <a:uLnTx/>
                <a:uFillTx/>
              </a:rPr>
              <a:t>Nouveaux Services</a:t>
            </a:r>
          </a:p>
        </p:txBody>
      </p:sp>
      <p:cxnSp>
        <p:nvCxnSpPr>
          <p:cNvPr id="190" name="Connecteur droit 189"/>
          <p:cNvCxnSpPr/>
          <p:nvPr/>
        </p:nvCxnSpPr>
        <p:spPr>
          <a:xfrm flipH="1">
            <a:off x="2464595" y="2460881"/>
            <a:ext cx="780" cy="1755000"/>
          </a:xfrm>
          <a:prstGeom prst="line">
            <a:avLst/>
          </a:prstGeom>
          <a:noFill/>
          <a:ln w="19050" cap="flat" cmpd="sng" algn="ctr">
            <a:solidFill>
              <a:srgbClr val="5B9BD5"/>
            </a:solidFill>
            <a:prstDash val="solid"/>
            <a:miter lim="800000"/>
          </a:ln>
          <a:effectLst/>
        </p:spPr>
      </p:cxnSp>
      <p:cxnSp>
        <p:nvCxnSpPr>
          <p:cNvPr id="191" name="Connecteur droit 190"/>
          <p:cNvCxnSpPr/>
          <p:nvPr/>
        </p:nvCxnSpPr>
        <p:spPr>
          <a:xfrm flipH="1">
            <a:off x="3544839" y="2611156"/>
            <a:ext cx="247" cy="1484032"/>
          </a:xfrm>
          <a:prstGeom prst="line">
            <a:avLst/>
          </a:prstGeom>
          <a:noFill/>
          <a:ln w="19050" cap="flat" cmpd="sng" algn="ctr">
            <a:solidFill>
              <a:srgbClr val="5B9BD5"/>
            </a:solidFill>
            <a:prstDash val="solid"/>
            <a:miter lim="800000"/>
          </a:ln>
          <a:effectLst/>
        </p:spPr>
      </p:cxnSp>
      <p:cxnSp>
        <p:nvCxnSpPr>
          <p:cNvPr id="192" name="Connecteur droit 191"/>
          <p:cNvCxnSpPr/>
          <p:nvPr/>
        </p:nvCxnSpPr>
        <p:spPr>
          <a:xfrm flipH="1">
            <a:off x="4738371" y="2799595"/>
            <a:ext cx="3292" cy="1149558"/>
          </a:xfrm>
          <a:prstGeom prst="line">
            <a:avLst/>
          </a:prstGeom>
          <a:noFill/>
          <a:ln w="19050" cap="flat" cmpd="sng" algn="ctr">
            <a:solidFill>
              <a:srgbClr val="5B9BD5"/>
            </a:solidFill>
            <a:prstDash val="solid"/>
            <a:miter lim="800000"/>
          </a:ln>
          <a:effectLst/>
        </p:spPr>
      </p:cxnSp>
      <p:cxnSp>
        <p:nvCxnSpPr>
          <p:cNvPr id="193" name="Connecteur droit 192"/>
          <p:cNvCxnSpPr>
            <a:endCxn id="180" idx="1"/>
          </p:cNvCxnSpPr>
          <p:nvPr/>
        </p:nvCxnSpPr>
        <p:spPr>
          <a:xfrm>
            <a:off x="5836443" y="2968153"/>
            <a:ext cx="746" cy="819366"/>
          </a:xfrm>
          <a:prstGeom prst="line">
            <a:avLst/>
          </a:prstGeom>
          <a:noFill/>
          <a:ln w="19050" cap="flat" cmpd="sng" algn="ctr">
            <a:solidFill>
              <a:srgbClr val="5B9BD5"/>
            </a:solidFill>
            <a:prstDash val="solid"/>
            <a:miter lim="800000"/>
          </a:ln>
          <a:effectLst/>
        </p:spPr>
      </p:cxnSp>
      <p:cxnSp>
        <p:nvCxnSpPr>
          <p:cNvPr id="194" name="Connecteur droit 193"/>
          <p:cNvCxnSpPr/>
          <p:nvPr/>
        </p:nvCxnSpPr>
        <p:spPr>
          <a:xfrm flipH="1">
            <a:off x="6918720" y="2979670"/>
            <a:ext cx="7143" cy="794915"/>
          </a:xfrm>
          <a:prstGeom prst="line">
            <a:avLst/>
          </a:prstGeom>
          <a:noFill/>
          <a:ln w="19050" cap="flat" cmpd="sng" algn="ctr">
            <a:solidFill>
              <a:srgbClr val="5B9BD5"/>
            </a:solidFill>
            <a:prstDash val="solid"/>
            <a:miter lim="800000"/>
          </a:ln>
          <a:effectLst/>
        </p:spPr>
      </p:cxnSp>
      <p:cxnSp>
        <p:nvCxnSpPr>
          <p:cNvPr id="195" name="Connecteur droit avec flèche 194"/>
          <p:cNvCxnSpPr>
            <a:stCxn id="188" idx="2"/>
          </p:cNvCxnSpPr>
          <p:nvPr/>
        </p:nvCxnSpPr>
        <p:spPr>
          <a:xfrm>
            <a:off x="7875984" y="2557927"/>
            <a:ext cx="0" cy="315480"/>
          </a:xfrm>
          <a:prstGeom prst="straightConnector1">
            <a:avLst/>
          </a:prstGeom>
          <a:noFill/>
          <a:ln w="12700" cap="flat" cmpd="sng" algn="ctr">
            <a:solidFill>
              <a:srgbClr val="7B7B7B"/>
            </a:solidFill>
            <a:prstDash val="solid"/>
            <a:miter lim="800000"/>
            <a:tailEnd type="triangle"/>
          </a:ln>
          <a:effectLst/>
        </p:spPr>
      </p:cxnSp>
      <p:cxnSp>
        <p:nvCxnSpPr>
          <p:cNvPr id="196" name="Connecteur droit avec flèche 195"/>
          <p:cNvCxnSpPr/>
          <p:nvPr/>
        </p:nvCxnSpPr>
        <p:spPr>
          <a:xfrm flipH="1">
            <a:off x="6912359" y="2549422"/>
            <a:ext cx="779" cy="377999"/>
          </a:xfrm>
          <a:prstGeom prst="straightConnector1">
            <a:avLst/>
          </a:prstGeom>
          <a:noFill/>
          <a:ln w="12700" cap="flat" cmpd="sng" algn="ctr">
            <a:solidFill>
              <a:srgbClr val="7B7B7B"/>
            </a:solidFill>
            <a:prstDash val="solid"/>
            <a:miter lim="800000"/>
            <a:tailEnd type="triangle"/>
          </a:ln>
          <a:effectLst/>
        </p:spPr>
      </p:cxnSp>
      <p:cxnSp>
        <p:nvCxnSpPr>
          <p:cNvPr id="197" name="Connecteur droit avec flèche 196"/>
          <p:cNvCxnSpPr>
            <a:stCxn id="186" idx="2"/>
          </p:cNvCxnSpPr>
          <p:nvPr/>
        </p:nvCxnSpPr>
        <p:spPr>
          <a:xfrm flipH="1">
            <a:off x="5805913" y="2557927"/>
            <a:ext cx="878" cy="353063"/>
          </a:xfrm>
          <a:prstGeom prst="straightConnector1">
            <a:avLst/>
          </a:prstGeom>
          <a:noFill/>
          <a:ln w="12700" cap="flat" cmpd="sng" algn="ctr">
            <a:solidFill>
              <a:srgbClr val="7B7B7B"/>
            </a:solidFill>
            <a:prstDash val="solid"/>
            <a:miter lim="800000"/>
            <a:tailEnd type="triangle"/>
          </a:ln>
          <a:effectLst/>
        </p:spPr>
      </p:cxnSp>
      <p:cxnSp>
        <p:nvCxnSpPr>
          <p:cNvPr id="198" name="Connecteur droit avec flèche 197"/>
          <p:cNvCxnSpPr/>
          <p:nvPr/>
        </p:nvCxnSpPr>
        <p:spPr>
          <a:xfrm>
            <a:off x="2449299" y="2282363"/>
            <a:ext cx="0" cy="162000"/>
          </a:xfrm>
          <a:prstGeom prst="straightConnector1">
            <a:avLst/>
          </a:prstGeom>
          <a:noFill/>
          <a:ln w="12700" cap="flat" cmpd="sng" algn="ctr">
            <a:solidFill>
              <a:srgbClr val="7B7B7B"/>
            </a:solidFill>
            <a:prstDash val="solid"/>
            <a:miter lim="800000"/>
            <a:tailEnd type="triangle"/>
          </a:ln>
          <a:effectLst/>
        </p:spPr>
      </p:cxnSp>
      <p:cxnSp>
        <p:nvCxnSpPr>
          <p:cNvPr id="199" name="Connecteur droit avec flèche 198"/>
          <p:cNvCxnSpPr/>
          <p:nvPr/>
        </p:nvCxnSpPr>
        <p:spPr>
          <a:xfrm>
            <a:off x="4736859" y="2394084"/>
            <a:ext cx="1513" cy="386844"/>
          </a:xfrm>
          <a:prstGeom prst="straightConnector1">
            <a:avLst/>
          </a:prstGeom>
          <a:noFill/>
          <a:ln w="12700" cap="flat" cmpd="sng" algn="ctr">
            <a:solidFill>
              <a:srgbClr val="7B7B7B"/>
            </a:solidFill>
            <a:prstDash val="solid"/>
            <a:miter lim="800000"/>
            <a:tailEnd type="triangle"/>
          </a:ln>
          <a:effectLst/>
        </p:spPr>
      </p:cxnSp>
      <p:cxnSp>
        <p:nvCxnSpPr>
          <p:cNvPr id="200" name="Connecteur droit avec flèche 199"/>
          <p:cNvCxnSpPr>
            <a:stCxn id="184" idx="2"/>
          </p:cNvCxnSpPr>
          <p:nvPr/>
        </p:nvCxnSpPr>
        <p:spPr>
          <a:xfrm>
            <a:off x="3544839" y="2326814"/>
            <a:ext cx="0" cy="228627"/>
          </a:xfrm>
          <a:prstGeom prst="straightConnector1">
            <a:avLst/>
          </a:prstGeom>
          <a:noFill/>
          <a:ln w="12700" cap="flat" cmpd="sng" algn="ctr">
            <a:solidFill>
              <a:srgbClr val="7B7B7B"/>
            </a:solidFill>
            <a:prstDash val="solid"/>
            <a:miter lim="800000"/>
            <a:tailEnd type="triangle"/>
          </a:ln>
          <a:effectLst/>
        </p:spPr>
      </p:cxnSp>
      <p:sp>
        <p:nvSpPr>
          <p:cNvPr id="201" name="Double flèche horizontale 200"/>
          <p:cNvSpPr/>
          <p:nvPr/>
        </p:nvSpPr>
        <p:spPr>
          <a:xfrm>
            <a:off x="1403648" y="1193555"/>
            <a:ext cx="2101804" cy="429813"/>
          </a:xfrm>
          <a:prstGeom prst="lef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0" i="0" u="none" strike="noStrike" kern="0" cap="none" spc="0" normalizeH="0" baseline="0" noProof="0" dirty="0">
                <a:ln>
                  <a:noFill/>
                </a:ln>
                <a:solidFill>
                  <a:prstClr val="white"/>
                </a:solidFill>
                <a:effectLst/>
                <a:uLnTx/>
                <a:uFillTx/>
                <a:latin typeface="Calibri" panose="020F0502020204030204"/>
                <a:ea typeface="+mn-ea"/>
                <a:cs typeface="+mn-cs"/>
              </a:rPr>
              <a:t>Processus annuel</a:t>
            </a:r>
          </a:p>
        </p:txBody>
      </p:sp>
      <p:sp>
        <p:nvSpPr>
          <p:cNvPr id="202" name="ZoneTexte 201"/>
          <p:cNvSpPr txBox="1"/>
          <p:nvPr/>
        </p:nvSpPr>
        <p:spPr>
          <a:xfrm>
            <a:off x="250839" y="2379864"/>
            <a:ext cx="764896"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prstClr val="black"/>
                </a:solidFill>
                <a:effectLst/>
                <a:uLnTx/>
                <a:uFillTx/>
              </a:rPr>
              <a:t>Directions CIUSSS</a:t>
            </a:r>
          </a:p>
        </p:txBody>
      </p:sp>
      <p:sp>
        <p:nvSpPr>
          <p:cNvPr id="203" name="ZoneTexte 202"/>
          <p:cNvSpPr txBox="1"/>
          <p:nvPr/>
        </p:nvSpPr>
        <p:spPr>
          <a:xfrm>
            <a:off x="420809" y="3021912"/>
            <a:ext cx="424956"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prstClr val="black"/>
                </a:solidFill>
                <a:effectLst/>
                <a:uLnTx/>
                <a:uFillTx/>
              </a:rPr>
              <a:t>BPO</a:t>
            </a:r>
          </a:p>
        </p:txBody>
      </p:sp>
      <p:sp>
        <p:nvSpPr>
          <p:cNvPr id="204" name="ZoneTexte 203"/>
          <p:cNvSpPr txBox="1"/>
          <p:nvPr/>
        </p:nvSpPr>
        <p:spPr>
          <a:xfrm>
            <a:off x="358088" y="3460164"/>
            <a:ext cx="559085"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prstClr val="black"/>
                </a:solidFill>
                <a:effectLst/>
                <a:uLnTx/>
                <a:uFillTx/>
              </a:rPr>
              <a:t>MSSS</a:t>
            </a:r>
          </a:p>
        </p:txBody>
      </p:sp>
      <p:sp>
        <p:nvSpPr>
          <p:cNvPr id="205" name="ZoneTexte 204"/>
          <p:cNvSpPr txBox="1"/>
          <p:nvPr/>
        </p:nvSpPr>
        <p:spPr>
          <a:xfrm>
            <a:off x="358088" y="3927706"/>
            <a:ext cx="559085"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prstClr val="black"/>
                </a:solidFill>
                <a:effectLst/>
                <a:uLnTx/>
                <a:uFillTx/>
              </a:rPr>
              <a:t>INFRA</a:t>
            </a:r>
          </a:p>
        </p:txBody>
      </p:sp>
      <p:cxnSp>
        <p:nvCxnSpPr>
          <p:cNvPr id="206" name="Connecteur droit avec flèche 205"/>
          <p:cNvCxnSpPr/>
          <p:nvPr/>
        </p:nvCxnSpPr>
        <p:spPr>
          <a:xfrm flipV="1">
            <a:off x="941099" y="2561316"/>
            <a:ext cx="380316" cy="2"/>
          </a:xfrm>
          <a:prstGeom prst="straightConnector1">
            <a:avLst/>
          </a:prstGeom>
          <a:noFill/>
          <a:ln w="6350" cap="flat" cmpd="sng" algn="ctr">
            <a:solidFill>
              <a:srgbClr val="2F76B7"/>
            </a:solidFill>
            <a:prstDash val="solid"/>
            <a:miter lim="800000"/>
            <a:tailEnd type="triangle"/>
          </a:ln>
          <a:effectLst/>
        </p:spPr>
      </p:cxnSp>
      <p:cxnSp>
        <p:nvCxnSpPr>
          <p:cNvPr id="207" name="Connecteur droit avec flèche 206"/>
          <p:cNvCxnSpPr/>
          <p:nvPr/>
        </p:nvCxnSpPr>
        <p:spPr>
          <a:xfrm flipV="1">
            <a:off x="908201" y="3125786"/>
            <a:ext cx="380316" cy="2"/>
          </a:xfrm>
          <a:prstGeom prst="straightConnector1">
            <a:avLst/>
          </a:prstGeom>
          <a:noFill/>
          <a:ln w="6350" cap="flat" cmpd="sng" algn="ctr">
            <a:solidFill>
              <a:srgbClr val="2F76B7"/>
            </a:solidFill>
            <a:prstDash val="solid"/>
            <a:miter lim="800000"/>
            <a:tailEnd type="triangle"/>
          </a:ln>
          <a:effectLst/>
        </p:spPr>
      </p:cxnSp>
      <p:cxnSp>
        <p:nvCxnSpPr>
          <p:cNvPr id="208" name="Connecteur droit avec flèche 207"/>
          <p:cNvCxnSpPr/>
          <p:nvPr/>
        </p:nvCxnSpPr>
        <p:spPr>
          <a:xfrm flipV="1">
            <a:off x="922866" y="4029401"/>
            <a:ext cx="380316" cy="2"/>
          </a:xfrm>
          <a:prstGeom prst="straightConnector1">
            <a:avLst/>
          </a:prstGeom>
          <a:noFill/>
          <a:ln w="6350" cap="flat" cmpd="sng" algn="ctr">
            <a:solidFill>
              <a:srgbClr val="2F76B7"/>
            </a:solidFill>
            <a:prstDash val="solid"/>
            <a:miter lim="800000"/>
            <a:tailEnd type="triangle"/>
          </a:ln>
          <a:effectLst/>
        </p:spPr>
      </p:cxnSp>
      <p:cxnSp>
        <p:nvCxnSpPr>
          <p:cNvPr id="209" name="Connecteur droit avec flèche 208"/>
          <p:cNvCxnSpPr/>
          <p:nvPr/>
        </p:nvCxnSpPr>
        <p:spPr>
          <a:xfrm flipV="1">
            <a:off x="913640" y="3562262"/>
            <a:ext cx="380316" cy="2"/>
          </a:xfrm>
          <a:prstGeom prst="straightConnector1">
            <a:avLst/>
          </a:prstGeom>
          <a:noFill/>
          <a:ln w="6350" cap="flat" cmpd="sng" algn="ctr">
            <a:solidFill>
              <a:srgbClr val="2F76B7"/>
            </a:solidFill>
            <a:prstDash val="solid"/>
            <a:miter lim="800000"/>
            <a:tailEnd type="triangle"/>
          </a:ln>
          <a:effectLst/>
        </p:spPr>
      </p:cxnSp>
      <p:cxnSp>
        <p:nvCxnSpPr>
          <p:cNvPr id="210" name="Connecteur droit avec flèche 209"/>
          <p:cNvCxnSpPr/>
          <p:nvPr/>
        </p:nvCxnSpPr>
        <p:spPr>
          <a:xfrm flipH="1">
            <a:off x="630602" y="2795362"/>
            <a:ext cx="5370" cy="226550"/>
          </a:xfrm>
          <a:prstGeom prst="straightConnector1">
            <a:avLst/>
          </a:prstGeom>
          <a:noFill/>
          <a:ln w="6350" cap="flat" cmpd="sng" algn="ctr">
            <a:solidFill>
              <a:srgbClr val="2F76B7"/>
            </a:solidFill>
            <a:prstDash val="solid"/>
            <a:miter lim="800000"/>
            <a:tailEnd type="triangle"/>
          </a:ln>
          <a:effectLst/>
        </p:spPr>
      </p:cxnSp>
      <p:sp>
        <p:nvSpPr>
          <p:cNvPr id="211" name="ZoneTexte 210"/>
          <p:cNvSpPr txBox="1"/>
          <p:nvPr/>
        </p:nvSpPr>
        <p:spPr>
          <a:xfrm>
            <a:off x="1447610" y="4330738"/>
            <a:ext cx="104501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Demandes</a:t>
            </a:r>
            <a:br>
              <a:rPr kumimoji="0" lang="fr-CA" sz="1000" b="1" i="0" u="none" strike="noStrike" kern="0" cap="none" spc="0" normalizeH="0" baseline="0" noProof="0" dirty="0">
                <a:ln>
                  <a:noFill/>
                </a:ln>
                <a:solidFill>
                  <a:srgbClr val="E7E6E6">
                    <a:lumMod val="25000"/>
                  </a:srgbClr>
                </a:solidFill>
                <a:effectLst/>
                <a:uLnTx/>
                <a:uFillTx/>
              </a:rPr>
            </a:br>
            <a:r>
              <a:rPr kumimoji="0" lang="fr-CA" sz="1000" b="1" i="0" u="none" strike="noStrike" kern="0" cap="none" spc="0" normalizeH="0" baseline="0" noProof="0" dirty="0">
                <a:ln>
                  <a:noFill/>
                </a:ln>
                <a:solidFill>
                  <a:srgbClr val="E7E6E6">
                    <a:lumMod val="25000"/>
                  </a:srgbClr>
                </a:solidFill>
                <a:effectLst/>
                <a:uLnTx/>
                <a:uFillTx/>
              </a:rPr>
              <a:t>de projet</a:t>
            </a:r>
          </a:p>
        </p:txBody>
      </p:sp>
      <p:sp>
        <p:nvSpPr>
          <p:cNvPr id="212" name="ZoneTexte 211"/>
          <p:cNvSpPr txBox="1"/>
          <p:nvPr/>
        </p:nvSpPr>
        <p:spPr>
          <a:xfrm>
            <a:off x="2482721" y="4255717"/>
            <a:ext cx="1144563"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Demandes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évaluées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(efforts)</a:t>
            </a:r>
          </a:p>
        </p:txBody>
      </p:sp>
      <p:sp>
        <p:nvSpPr>
          <p:cNvPr id="213" name="ZoneTexte 212"/>
          <p:cNvSpPr txBox="1"/>
          <p:nvPr/>
        </p:nvSpPr>
        <p:spPr>
          <a:xfrm>
            <a:off x="5955771" y="3923216"/>
            <a:ext cx="956588"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Manuels d’organisation de projet (MOP)</a:t>
            </a:r>
          </a:p>
        </p:txBody>
      </p:sp>
      <p:sp>
        <p:nvSpPr>
          <p:cNvPr id="214" name="ZoneTexte 213"/>
          <p:cNvSpPr txBox="1"/>
          <p:nvPr/>
        </p:nvSpPr>
        <p:spPr>
          <a:xfrm>
            <a:off x="4889841" y="4077072"/>
            <a:ext cx="81829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DJS approuvés par le CIUSSS</a:t>
            </a:r>
          </a:p>
        </p:txBody>
      </p:sp>
      <p:sp>
        <p:nvSpPr>
          <p:cNvPr id="215" name="ZoneTexte 214"/>
          <p:cNvSpPr txBox="1"/>
          <p:nvPr/>
        </p:nvSpPr>
        <p:spPr>
          <a:xfrm>
            <a:off x="3738284" y="4077072"/>
            <a:ext cx="928055"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Dossiers justificatifs sommaires (DJS)</a:t>
            </a:r>
          </a:p>
        </p:txBody>
      </p:sp>
      <p:sp>
        <p:nvSpPr>
          <p:cNvPr id="216" name="ZoneTexte 215"/>
          <p:cNvSpPr txBox="1"/>
          <p:nvPr/>
        </p:nvSpPr>
        <p:spPr>
          <a:xfrm>
            <a:off x="7119962" y="3923216"/>
            <a:ext cx="704443"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00" b="1" i="0" u="none" strike="noStrike" kern="0" cap="none" spc="0" normalizeH="0" baseline="0" noProof="0" dirty="0">
                <a:ln>
                  <a:noFill/>
                </a:ln>
                <a:solidFill>
                  <a:srgbClr val="E7E6E6">
                    <a:lumMod val="25000"/>
                  </a:srgbClr>
                </a:solidFill>
                <a:effectLst/>
                <a:uLnTx/>
                <a:uFillTx/>
              </a:rPr>
              <a:t>Projets</a:t>
            </a:r>
          </a:p>
        </p:txBody>
      </p:sp>
      <p:sp>
        <p:nvSpPr>
          <p:cNvPr id="217" name="Étoile à 12 branches 216"/>
          <p:cNvSpPr/>
          <p:nvPr/>
        </p:nvSpPr>
        <p:spPr>
          <a:xfrm>
            <a:off x="1955869" y="310850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8" name="Étoile à 12 branches 217"/>
          <p:cNvSpPr/>
          <p:nvPr/>
        </p:nvSpPr>
        <p:spPr>
          <a:xfrm>
            <a:off x="1734934" y="3650322"/>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9" name="Étoile à 12 branches 218"/>
          <p:cNvSpPr/>
          <p:nvPr/>
        </p:nvSpPr>
        <p:spPr>
          <a:xfrm>
            <a:off x="1979140" y="3777604"/>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0" name="Étoile à 12 branches 219"/>
          <p:cNvSpPr/>
          <p:nvPr/>
        </p:nvSpPr>
        <p:spPr>
          <a:xfrm>
            <a:off x="1596430" y="3835877"/>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1" name="Étoile à 12 branches 220"/>
          <p:cNvSpPr/>
          <p:nvPr/>
        </p:nvSpPr>
        <p:spPr>
          <a:xfrm>
            <a:off x="2099905" y="305694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2" name="Étoile à 12 branches 221"/>
          <p:cNvSpPr/>
          <p:nvPr/>
        </p:nvSpPr>
        <p:spPr>
          <a:xfrm>
            <a:off x="1793594" y="3797921"/>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3" name="Étoile à 12 branches 222"/>
          <p:cNvSpPr/>
          <p:nvPr/>
        </p:nvSpPr>
        <p:spPr>
          <a:xfrm>
            <a:off x="1552839" y="3977968"/>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4" name="Étoile à 12 branches 223"/>
          <p:cNvSpPr/>
          <p:nvPr/>
        </p:nvSpPr>
        <p:spPr>
          <a:xfrm>
            <a:off x="1946307" y="3942189"/>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5" name="Étoile à 12 branches 224"/>
          <p:cNvSpPr/>
          <p:nvPr/>
        </p:nvSpPr>
        <p:spPr>
          <a:xfrm>
            <a:off x="1510702" y="415398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6" name="Étoile à 12 branches 225"/>
          <p:cNvSpPr/>
          <p:nvPr/>
        </p:nvSpPr>
        <p:spPr>
          <a:xfrm>
            <a:off x="2076040" y="4092981"/>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7" name="Étoile à 12 branches 226"/>
          <p:cNvSpPr/>
          <p:nvPr/>
        </p:nvSpPr>
        <p:spPr>
          <a:xfrm>
            <a:off x="1700567" y="4129060"/>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8" name="Étoile à 12 branches 227"/>
          <p:cNvSpPr/>
          <p:nvPr/>
        </p:nvSpPr>
        <p:spPr>
          <a:xfrm>
            <a:off x="1777723" y="397696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9" name="Étoile à 12 branches 228"/>
          <p:cNvSpPr/>
          <p:nvPr/>
        </p:nvSpPr>
        <p:spPr>
          <a:xfrm>
            <a:off x="1882841" y="410652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0" name="Étoile à 12 branches 229"/>
          <p:cNvSpPr/>
          <p:nvPr/>
        </p:nvSpPr>
        <p:spPr>
          <a:xfrm>
            <a:off x="2133667" y="392150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1" name="Étoile à 12 branches 230"/>
          <p:cNvSpPr/>
          <p:nvPr/>
        </p:nvSpPr>
        <p:spPr>
          <a:xfrm>
            <a:off x="1582072" y="2794688"/>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2" name="Étoile à 12 branches 231"/>
          <p:cNvSpPr/>
          <p:nvPr/>
        </p:nvSpPr>
        <p:spPr>
          <a:xfrm>
            <a:off x="1951757" y="290118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3" name="Étoile à 12 branches 232"/>
          <p:cNvSpPr/>
          <p:nvPr/>
        </p:nvSpPr>
        <p:spPr>
          <a:xfrm>
            <a:off x="2283516" y="277358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4" name="Étoile à 12 branches 233"/>
          <p:cNvSpPr/>
          <p:nvPr/>
        </p:nvSpPr>
        <p:spPr>
          <a:xfrm>
            <a:off x="1803492" y="298944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5" name="Étoile à 12 branches 234"/>
          <p:cNvSpPr/>
          <p:nvPr/>
        </p:nvSpPr>
        <p:spPr>
          <a:xfrm>
            <a:off x="1612382" y="2966769"/>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6" name="Étoile à 12 branches 235"/>
          <p:cNvSpPr/>
          <p:nvPr/>
        </p:nvSpPr>
        <p:spPr>
          <a:xfrm>
            <a:off x="1549704" y="3664494"/>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7" name="Étoile à 12 branches 236"/>
          <p:cNvSpPr/>
          <p:nvPr/>
        </p:nvSpPr>
        <p:spPr>
          <a:xfrm>
            <a:off x="1764988" y="3144192"/>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8" name="Étoile à 12 branches 237"/>
          <p:cNvSpPr/>
          <p:nvPr/>
        </p:nvSpPr>
        <p:spPr>
          <a:xfrm>
            <a:off x="1582689" y="3144192"/>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9" name="Étoile à 12 branches 238"/>
          <p:cNvSpPr/>
          <p:nvPr/>
        </p:nvSpPr>
        <p:spPr>
          <a:xfrm>
            <a:off x="2283415" y="2965744"/>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0" name="Étoile à 12 branches 239"/>
          <p:cNvSpPr/>
          <p:nvPr/>
        </p:nvSpPr>
        <p:spPr>
          <a:xfrm>
            <a:off x="2128780" y="285837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1" name="Étoile à 12 branches 240"/>
          <p:cNvSpPr/>
          <p:nvPr/>
        </p:nvSpPr>
        <p:spPr>
          <a:xfrm>
            <a:off x="1966492" y="2553910"/>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2" name="Étoile à 12 branches 241"/>
          <p:cNvSpPr/>
          <p:nvPr/>
        </p:nvSpPr>
        <p:spPr>
          <a:xfrm>
            <a:off x="1718755" y="266033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3" name="Étoile à 12 branches 242"/>
          <p:cNvSpPr/>
          <p:nvPr/>
        </p:nvSpPr>
        <p:spPr>
          <a:xfrm>
            <a:off x="2128780" y="246786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4" name="Étoile à 12 branches 243"/>
          <p:cNvSpPr/>
          <p:nvPr/>
        </p:nvSpPr>
        <p:spPr>
          <a:xfrm>
            <a:off x="1739869" y="2823961"/>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5" name="Étoile à 12 branches 244"/>
          <p:cNvSpPr/>
          <p:nvPr/>
        </p:nvSpPr>
        <p:spPr>
          <a:xfrm>
            <a:off x="1897417" y="2716857"/>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6" name="Étoile à 12 branches 245"/>
          <p:cNvSpPr/>
          <p:nvPr/>
        </p:nvSpPr>
        <p:spPr>
          <a:xfrm>
            <a:off x="2112067" y="2665728"/>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7" name="Étoile à 12 branches 246"/>
          <p:cNvSpPr/>
          <p:nvPr/>
        </p:nvSpPr>
        <p:spPr>
          <a:xfrm>
            <a:off x="2277871" y="258761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8" name="Étoile à 12 branches 247"/>
          <p:cNvSpPr/>
          <p:nvPr/>
        </p:nvSpPr>
        <p:spPr>
          <a:xfrm>
            <a:off x="1557706" y="259527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9" name="Étoile à 12 branches 248"/>
          <p:cNvSpPr/>
          <p:nvPr/>
        </p:nvSpPr>
        <p:spPr>
          <a:xfrm>
            <a:off x="1549299" y="242516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0" name="Étoile à 12 branches 249"/>
          <p:cNvSpPr/>
          <p:nvPr/>
        </p:nvSpPr>
        <p:spPr>
          <a:xfrm>
            <a:off x="1728728" y="248272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1" name="Étoile à 12 branches 250"/>
          <p:cNvSpPr/>
          <p:nvPr/>
        </p:nvSpPr>
        <p:spPr>
          <a:xfrm>
            <a:off x="1894754" y="2396500"/>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2" name="Étoile à 12 branches 251"/>
          <p:cNvSpPr/>
          <p:nvPr/>
        </p:nvSpPr>
        <p:spPr>
          <a:xfrm>
            <a:off x="2660739" y="2601351"/>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3" name="Étoile à 12 branches 252"/>
          <p:cNvSpPr/>
          <p:nvPr/>
        </p:nvSpPr>
        <p:spPr>
          <a:xfrm>
            <a:off x="2596569" y="2835487"/>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4" name="Étoile à 12 branches 253"/>
          <p:cNvSpPr/>
          <p:nvPr/>
        </p:nvSpPr>
        <p:spPr>
          <a:xfrm>
            <a:off x="2853249" y="2692036"/>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5" name="Étoile à 12 branches 254"/>
          <p:cNvSpPr/>
          <p:nvPr/>
        </p:nvSpPr>
        <p:spPr>
          <a:xfrm>
            <a:off x="3057316" y="2620707"/>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6" name="Étoile à 12 branches 255"/>
          <p:cNvSpPr/>
          <p:nvPr/>
        </p:nvSpPr>
        <p:spPr>
          <a:xfrm>
            <a:off x="2981589" y="2838071"/>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7" name="Étoile à 12 branches 256"/>
          <p:cNvSpPr/>
          <p:nvPr/>
        </p:nvSpPr>
        <p:spPr>
          <a:xfrm>
            <a:off x="2500314" y="3246235"/>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8" name="Étoile à 12 branches 257"/>
          <p:cNvSpPr/>
          <p:nvPr/>
        </p:nvSpPr>
        <p:spPr>
          <a:xfrm>
            <a:off x="3205131" y="2766043"/>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9" name="Étoile à 12 branches 258"/>
          <p:cNvSpPr/>
          <p:nvPr/>
        </p:nvSpPr>
        <p:spPr>
          <a:xfrm>
            <a:off x="2692824" y="3111280"/>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0" name="Étoile à 12 branches 259"/>
          <p:cNvSpPr/>
          <p:nvPr/>
        </p:nvSpPr>
        <p:spPr>
          <a:xfrm>
            <a:off x="2760982" y="3537046"/>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1" name="Étoile à 12 branches 260"/>
          <p:cNvSpPr/>
          <p:nvPr/>
        </p:nvSpPr>
        <p:spPr>
          <a:xfrm>
            <a:off x="2917419" y="3080991"/>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2" name="Étoile à 12 branches 261"/>
          <p:cNvSpPr/>
          <p:nvPr/>
        </p:nvSpPr>
        <p:spPr>
          <a:xfrm>
            <a:off x="2628654" y="3949153"/>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3" name="Étoile à 12 branches 262"/>
          <p:cNvSpPr/>
          <p:nvPr/>
        </p:nvSpPr>
        <p:spPr>
          <a:xfrm>
            <a:off x="2532399" y="3737511"/>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4" name="Étoile à 12 branches 263"/>
          <p:cNvSpPr/>
          <p:nvPr/>
        </p:nvSpPr>
        <p:spPr>
          <a:xfrm>
            <a:off x="2594948" y="3425903"/>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5" name="Étoile à 12 branches 264"/>
          <p:cNvSpPr/>
          <p:nvPr/>
        </p:nvSpPr>
        <p:spPr>
          <a:xfrm>
            <a:off x="3068891" y="3250757"/>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6" name="Étoile à 12 branches 265"/>
          <p:cNvSpPr/>
          <p:nvPr/>
        </p:nvSpPr>
        <p:spPr>
          <a:xfrm>
            <a:off x="2949504" y="3470112"/>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7" name="Étoile à 12 branches 266"/>
          <p:cNvSpPr/>
          <p:nvPr/>
        </p:nvSpPr>
        <p:spPr>
          <a:xfrm>
            <a:off x="3270354" y="3181523"/>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8" name="Étoile à 12 branches 267"/>
          <p:cNvSpPr/>
          <p:nvPr/>
        </p:nvSpPr>
        <p:spPr>
          <a:xfrm>
            <a:off x="2789079" y="3754313"/>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9" name="Étoile à 12 branches 268"/>
          <p:cNvSpPr/>
          <p:nvPr/>
        </p:nvSpPr>
        <p:spPr>
          <a:xfrm>
            <a:off x="3302439" y="3634581"/>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0" name="Étoile à 12 branches 269"/>
          <p:cNvSpPr/>
          <p:nvPr/>
        </p:nvSpPr>
        <p:spPr>
          <a:xfrm>
            <a:off x="3238269" y="3826724"/>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1" name="Étoile à 12 branches 270"/>
          <p:cNvSpPr/>
          <p:nvPr/>
        </p:nvSpPr>
        <p:spPr>
          <a:xfrm>
            <a:off x="3045759" y="3912497"/>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2" name="Étoile à 12 branches 271"/>
          <p:cNvSpPr/>
          <p:nvPr/>
        </p:nvSpPr>
        <p:spPr>
          <a:xfrm>
            <a:off x="3174099" y="3448834"/>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3" name="Étoile à 12 branches 272"/>
          <p:cNvSpPr/>
          <p:nvPr/>
        </p:nvSpPr>
        <p:spPr>
          <a:xfrm>
            <a:off x="3334531" y="2943932"/>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4" name="Étoile à 12 branches 273"/>
          <p:cNvSpPr/>
          <p:nvPr/>
        </p:nvSpPr>
        <p:spPr>
          <a:xfrm>
            <a:off x="2855233" y="3964056"/>
            <a:ext cx="157163" cy="146035"/>
          </a:xfrm>
          <a:prstGeom prst="star12">
            <a:avLst/>
          </a:prstGeom>
          <a:solidFill>
            <a:sysClr val="window" lastClr="FFFFFF"/>
          </a:solidFill>
          <a:ln w="19050" cap="flat" cmpd="sng" algn="ctr">
            <a:solidFill>
              <a:srgbClr val="FC652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5" name="Étoile à 12 branches 274"/>
          <p:cNvSpPr/>
          <p:nvPr/>
        </p:nvSpPr>
        <p:spPr>
          <a:xfrm>
            <a:off x="4409956" y="3116436"/>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6" name="Étoile à 12 branches 275"/>
          <p:cNvSpPr/>
          <p:nvPr/>
        </p:nvSpPr>
        <p:spPr>
          <a:xfrm>
            <a:off x="3830583" y="3161129"/>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7" name="Étoile à 12 branches 276"/>
          <p:cNvSpPr/>
          <p:nvPr/>
        </p:nvSpPr>
        <p:spPr>
          <a:xfrm>
            <a:off x="4304615" y="3335397"/>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8" name="Étoile à 12 branches 277"/>
          <p:cNvSpPr/>
          <p:nvPr/>
        </p:nvSpPr>
        <p:spPr>
          <a:xfrm>
            <a:off x="4515299" y="3467178"/>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9" name="Étoile à 12 branches 278"/>
          <p:cNvSpPr/>
          <p:nvPr/>
        </p:nvSpPr>
        <p:spPr>
          <a:xfrm>
            <a:off x="4462626" y="3719536"/>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0" name="Étoile à 12 branches 279"/>
          <p:cNvSpPr/>
          <p:nvPr/>
        </p:nvSpPr>
        <p:spPr>
          <a:xfrm>
            <a:off x="3988594" y="3349671"/>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1" name="Étoile à 12 branches 280"/>
          <p:cNvSpPr/>
          <p:nvPr/>
        </p:nvSpPr>
        <p:spPr>
          <a:xfrm>
            <a:off x="3619902" y="3307164"/>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2" name="Étoile à 12 branches 281"/>
          <p:cNvSpPr/>
          <p:nvPr/>
        </p:nvSpPr>
        <p:spPr>
          <a:xfrm>
            <a:off x="4251945" y="3743412"/>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3" name="Étoile à 12 branches 282"/>
          <p:cNvSpPr/>
          <p:nvPr/>
        </p:nvSpPr>
        <p:spPr>
          <a:xfrm>
            <a:off x="3777913" y="3528144"/>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4" name="Étoile à 12 branches 283"/>
          <p:cNvSpPr/>
          <p:nvPr/>
        </p:nvSpPr>
        <p:spPr>
          <a:xfrm>
            <a:off x="4146604" y="3537815"/>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5" name="Étoile à 12 branches 284"/>
          <p:cNvSpPr/>
          <p:nvPr/>
        </p:nvSpPr>
        <p:spPr>
          <a:xfrm>
            <a:off x="3935923" y="3670395"/>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6" name="Étoile à 12 branches 285"/>
          <p:cNvSpPr/>
          <p:nvPr/>
        </p:nvSpPr>
        <p:spPr>
          <a:xfrm>
            <a:off x="3725242" y="3730743"/>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7" name="Étoile à 12 branches 286"/>
          <p:cNvSpPr/>
          <p:nvPr/>
        </p:nvSpPr>
        <p:spPr>
          <a:xfrm>
            <a:off x="3672572" y="3029835"/>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8" name="Étoile à 12 branches 287"/>
          <p:cNvSpPr/>
          <p:nvPr/>
        </p:nvSpPr>
        <p:spPr>
          <a:xfrm>
            <a:off x="3883253" y="2917461"/>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9" name="Étoile à 12 branches 288"/>
          <p:cNvSpPr/>
          <p:nvPr/>
        </p:nvSpPr>
        <p:spPr>
          <a:xfrm>
            <a:off x="4093934" y="3154563"/>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0" name="Étoile à 12 branches 289"/>
          <p:cNvSpPr/>
          <p:nvPr/>
        </p:nvSpPr>
        <p:spPr>
          <a:xfrm>
            <a:off x="4199275" y="2958801"/>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1" name="Étoile à 12 branches 290"/>
          <p:cNvSpPr/>
          <p:nvPr/>
        </p:nvSpPr>
        <p:spPr>
          <a:xfrm>
            <a:off x="4357285" y="283804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2" name="Étoile à 12 branches 291"/>
          <p:cNvSpPr/>
          <p:nvPr/>
        </p:nvSpPr>
        <p:spPr>
          <a:xfrm>
            <a:off x="4041264" y="280311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93" name="Connecteur droit avec flèche 292"/>
          <p:cNvCxnSpPr/>
          <p:nvPr/>
        </p:nvCxnSpPr>
        <p:spPr>
          <a:xfrm flipH="1">
            <a:off x="4108975" y="2567720"/>
            <a:ext cx="2027" cy="124316"/>
          </a:xfrm>
          <a:prstGeom prst="straightConnector1">
            <a:avLst/>
          </a:prstGeom>
          <a:noFill/>
          <a:ln w="12700" cap="flat" cmpd="sng" algn="ctr">
            <a:solidFill>
              <a:srgbClr val="7B7B7B"/>
            </a:solidFill>
            <a:prstDash val="solid"/>
            <a:miter lim="800000"/>
            <a:tailEnd type="triangle"/>
          </a:ln>
          <a:effectLst/>
        </p:spPr>
      </p:cxnSp>
      <p:sp>
        <p:nvSpPr>
          <p:cNvPr id="294" name="Étoile à 12 branches 293"/>
          <p:cNvSpPr/>
          <p:nvPr/>
        </p:nvSpPr>
        <p:spPr>
          <a:xfrm>
            <a:off x="5167410" y="3134229"/>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5" name="Étoile à 12 branches 294"/>
          <p:cNvSpPr/>
          <p:nvPr/>
        </p:nvSpPr>
        <p:spPr>
          <a:xfrm>
            <a:off x="5033134" y="2952169"/>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6" name="Étoile à 12 branches 295"/>
          <p:cNvSpPr/>
          <p:nvPr/>
        </p:nvSpPr>
        <p:spPr>
          <a:xfrm>
            <a:off x="5033134" y="3319173"/>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7" name="Étoile à 12 branches 296"/>
          <p:cNvSpPr/>
          <p:nvPr/>
        </p:nvSpPr>
        <p:spPr>
          <a:xfrm>
            <a:off x="5417441" y="3223953"/>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8" name="Étoile à 12 branches 297"/>
          <p:cNvSpPr/>
          <p:nvPr/>
        </p:nvSpPr>
        <p:spPr>
          <a:xfrm>
            <a:off x="5622506" y="3355735"/>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9" name="Étoile à 12 branches 298"/>
          <p:cNvSpPr/>
          <p:nvPr/>
        </p:nvSpPr>
        <p:spPr>
          <a:xfrm>
            <a:off x="5381827" y="3631969"/>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0" name="Étoile à 12 branches 299"/>
          <p:cNvSpPr/>
          <p:nvPr/>
        </p:nvSpPr>
        <p:spPr>
          <a:xfrm>
            <a:off x="4852752" y="3416701"/>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1" name="Étoile à 12 branches 300"/>
          <p:cNvSpPr/>
          <p:nvPr/>
        </p:nvSpPr>
        <p:spPr>
          <a:xfrm>
            <a:off x="5263682" y="3426372"/>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2" name="Étoile à 12 branches 301"/>
          <p:cNvSpPr/>
          <p:nvPr/>
        </p:nvSpPr>
        <p:spPr>
          <a:xfrm>
            <a:off x="5074075" y="3558952"/>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3" name="Étoile à 12 branches 302"/>
          <p:cNvSpPr/>
          <p:nvPr/>
        </p:nvSpPr>
        <p:spPr>
          <a:xfrm>
            <a:off x="4850604" y="3178755"/>
            <a:ext cx="157163" cy="146035"/>
          </a:xfrm>
          <a:prstGeom prst="star12">
            <a:avLst/>
          </a:prstGeom>
          <a:solidFill>
            <a:sysClr val="window" lastClr="FFFFFF"/>
          </a:solidFill>
          <a:ln w="19050" cap="flat" cmpd="sng" algn="ctr">
            <a:solidFill>
              <a:srgbClr val="E9DF1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4" name="Étoile à 12 branches 303"/>
          <p:cNvSpPr/>
          <p:nvPr/>
        </p:nvSpPr>
        <p:spPr>
          <a:xfrm>
            <a:off x="7545795" y="3113262"/>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5" name="Étoile à 12 branches 304"/>
          <p:cNvSpPr/>
          <p:nvPr/>
        </p:nvSpPr>
        <p:spPr>
          <a:xfrm>
            <a:off x="7300200" y="3537815"/>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6" name="Étoile à 12 branches 305"/>
          <p:cNvSpPr/>
          <p:nvPr/>
        </p:nvSpPr>
        <p:spPr>
          <a:xfrm>
            <a:off x="7040582" y="3158625"/>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7" name="Étoile à 12 branches 306"/>
          <p:cNvSpPr/>
          <p:nvPr/>
        </p:nvSpPr>
        <p:spPr>
          <a:xfrm>
            <a:off x="7291312" y="3023061"/>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8" name="Étoile à 12 branches 307"/>
          <p:cNvSpPr/>
          <p:nvPr/>
        </p:nvSpPr>
        <p:spPr>
          <a:xfrm>
            <a:off x="7487794" y="3341754"/>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9" name="Étoile à 12 branches 308"/>
          <p:cNvSpPr/>
          <p:nvPr/>
        </p:nvSpPr>
        <p:spPr>
          <a:xfrm>
            <a:off x="7274371" y="3276654"/>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0" name="Étoile à 12 branches 309"/>
          <p:cNvSpPr/>
          <p:nvPr/>
        </p:nvSpPr>
        <p:spPr>
          <a:xfrm>
            <a:off x="7093723" y="3406099"/>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1" name="Étoile à 12 branches 310"/>
          <p:cNvSpPr/>
          <p:nvPr/>
        </p:nvSpPr>
        <p:spPr>
          <a:xfrm>
            <a:off x="6401347" y="3089967"/>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2" name="Étoile à 12 branches 311"/>
          <p:cNvSpPr/>
          <p:nvPr/>
        </p:nvSpPr>
        <p:spPr>
          <a:xfrm>
            <a:off x="6342250" y="3545095"/>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3" name="Étoile à 12 branches 312"/>
          <p:cNvSpPr/>
          <p:nvPr/>
        </p:nvSpPr>
        <p:spPr>
          <a:xfrm>
            <a:off x="6129468" y="3408414"/>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4" name="Étoile à 12 branches 313"/>
          <p:cNvSpPr/>
          <p:nvPr/>
        </p:nvSpPr>
        <p:spPr>
          <a:xfrm>
            <a:off x="6560539" y="3387610"/>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5" name="Étoile à 12 branches 314"/>
          <p:cNvSpPr/>
          <p:nvPr/>
        </p:nvSpPr>
        <p:spPr>
          <a:xfrm>
            <a:off x="6646838" y="3137187"/>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6" name="Étoile à 12 branches 315"/>
          <p:cNvSpPr/>
          <p:nvPr/>
        </p:nvSpPr>
        <p:spPr>
          <a:xfrm>
            <a:off x="6355897" y="3287973"/>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7" name="Étoile à 12 branches 316"/>
          <p:cNvSpPr/>
          <p:nvPr/>
        </p:nvSpPr>
        <p:spPr>
          <a:xfrm>
            <a:off x="6083208" y="3160473"/>
            <a:ext cx="157163" cy="146035"/>
          </a:xfrm>
          <a:prstGeom prst="star12">
            <a:avLst/>
          </a:prstGeom>
          <a:solidFill>
            <a:sysClr val="window" lastClr="FFFFFF"/>
          </a:solidFill>
          <a:ln w="19050" cap="flat" cmpd="sng" algn="ctr">
            <a:solidFill>
              <a:srgbClr val="92D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8" name="Ellipse 317"/>
          <p:cNvSpPr/>
          <p:nvPr/>
        </p:nvSpPr>
        <p:spPr>
          <a:xfrm>
            <a:off x="7801587" y="2949727"/>
            <a:ext cx="135731" cy="837000"/>
          </a:xfrm>
          <a:prstGeom prst="ellipse">
            <a:avLst/>
          </a:prstGeom>
          <a:solidFill>
            <a:srgbClr val="94BEE4"/>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9" name="Étoile à 12 branches 318"/>
          <p:cNvSpPr/>
          <p:nvPr/>
        </p:nvSpPr>
        <p:spPr>
          <a:xfrm>
            <a:off x="4042207" y="235827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0" name="Étoile à 12 branches 319"/>
          <p:cNvSpPr/>
          <p:nvPr/>
        </p:nvSpPr>
        <p:spPr>
          <a:xfrm>
            <a:off x="4142719" y="2208428"/>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1" name="Étoile à 12 branches 320"/>
          <p:cNvSpPr/>
          <p:nvPr/>
        </p:nvSpPr>
        <p:spPr>
          <a:xfrm>
            <a:off x="3876733" y="2231341"/>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2" name="ZoneTexte 321"/>
          <p:cNvSpPr txBox="1"/>
          <p:nvPr/>
        </p:nvSpPr>
        <p:spPr>
          <a:xfrm>
            <a:off x="5960122" y="1498617"/>
            <a:ext cx="1080460" cy="473206"/>
          </a:xfrm>
          <a:prstGeom prst="rect">
            <a:avLst/>
          </a:prstGeom>
          <a:noFill/>
          <a:ln w="6350" cap="flat" cmpd="sng" algn="ctr">
            <a:noFill/>
            <a:prstDash val="lgDash"/>
            <a:miter lim="800000"/>
            <a:tailEnd type="triangle"/>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825" b="1" i="0" u="none" strike="noStrike" kern="0" cap="none" spc="0" normalizeH="0" baseline="0" noProof="0" dirty="0">
                <a:ln>
                  <a:noFill/>
                </a:ln>
                <a:solidFill>
                  <a:srgbClr val="5B9BD5"/>
                </a:solidFill>
                <a:effectLst/>
                <a:uLnTx/>
                <a:uFillTx/>
                <a:latin typeface="Calibri" panose="020F0502020204030204"/>
                <a:ea typeface="+mn-ea"/>
                <a:cs typeface="+mn-cs"/>
              </a:rPr>
              <a:t>Demandes urgentes reçues en cours d’année (CODIR)</a:t>
            </a:r>
          </a:p>
        </p:txBody>
      </p:sp>
      <p:cxnSp>
        <p:nvCxnSpPr>
          <p:cNvPr id="323" name="Connecteur droit avec flèche 322"/>
          <p:cNvCxnSpPr/>
          <p:nvPr/>
        </p:nvCxnSpPr>
        <p:spPr>
          <a:xfrm flipV="1">
            <a:off x="8025493" y="3346715"/>
            <a:ext cx="380316" cy="2"/>
          </a:xfrm>
          <a:prstGeom prst="straightConnector1">
            <a:avLst/>
          </a:prstGeom>
          <a:noFill/>
          <a:ln w="6350" cap="flat" cmpd="sng" algn="ctr">
            <a:solidFill>
              <a:srgbClr val="2F76B7"/>
            </a:solidFill>
            <a:prstDash val="solid"/>
            <a:miter lim="800000"/>
            <a:tailEnd type="triangle"/>
          </a:ln>
          <a:effectLst/>
        </p:spPr>
      </p:cxnSp>
      <p:sp>
        <p:nvSpPr>
          <p:cNvPr id="324" name="Étoile à 12 branches 323"/>
          <p:cNvSpPr/>
          <p:nvPr/>
        </p:nvSpPr>
        <p:spPr>
          <a:xfrm>
            <a:off x="1923240" y="3301796"/>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5" name="Étoile à 12 branches 324"/>
          <p:cNvSpPr/>
          <p:nvPr/>
        </p:nvSpPr>
        <p:spPr>
          <a:xfrm>
            <a:off x="2085618" y="3249828"/>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6" name="Étoile à 12 branches 325"/>
          <p:cNvSpPr/>
          <p:nvPr/>
        </p:nvSpPr>
        <p:spPr>
          <a:xfrm>
            <a:off x="1750701" y="333707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7" name="Étoile à 12 branches 326"/>
          <p:cNvSpPr/>
          <p:nvPr/>
        </p:nvSpPr>
        <p:spPr>
          <a:xfrm>
            <a:off x="2269128" y="3158625"/>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8" name="Étoile à 12 branches 327"/>
          <p:cNvSpPr/>
          <p:nvPr/>
        </p:nvSpPr>
        <p:spPr>
          <a:xfrm>
            <a:off x="1853515" y="3474104"/>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9" name="Étoile à 12 branches 328"/>
          <p:cNvSpPr/>
          <p:nvPr/>
        </p:nvSpPr>
        <p:spPr>
          <a:xfrm>
            <a:off x="1592442" y="3337071"/>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0" name="Étoile à 12 branches 329"/>
          <p:cNvSpPr/>
          <p:nvPr/>
        </p:nvSpPr>
        <p:spPr>
          <a:xfrm>
            <a:off x="1639107" y="3493110"/>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1" name="Étoile à 12 branches 330"/>
          <p:cNvSpPr/>
          <p:nvPr/>
        </p:nvSpPr>
        <p:spPr>
          <a:xfrm>
            <a:off x="2286487" y="4058532"/>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2" name="Étoile à 12 branches 331"/>
          <p:cNvSpPr/>
          <p:nvPr/>
        </p:nvSpPr>
        <p:spPr>
          <a:xfrm>
            <a:off x="1951409" y="3616344"/>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3" name="Étoile à 12 branches 332"/>
          <p:cNvSpPr/>
          <p:nvPr/>
        </p:nvSpPr>
        <p:spPr>
          <a:xfrm>
            <a:off x="2287357" y="3363018"/>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4" name="Étoile à 12 branches 333"/>
          <p:cNvSpPr/>
          <p:nvPr/>
        </p:nvSpPr>
        <p:spPr>
          <a:xfrm>
            <a:off x="2053664" y="343123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5" name="Étoile à 12 branches 334"/>
          <p:cNvSpPr/>
          <p:nvPr/>
        </p:nvSpPr>
        <p:spPr>
          <a:xfrm>
            <a:off x="2298834" y="3832407"/>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6" name="Étoile à 12 branches 335"/>
          <p:cNvSpPr/>
          <p:nvPr/>
        </p:nvSpPr>
        <p:spPr>
          <a:xfrm>
            <a:off x="2278258" y="3641983"/>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7" name="Étoile à 12 branches 336"/>
          <p:cNvSpPr/>
          <p:nvPr/>
        </p:nvSpPr>
        <p:spPr>
          <a:xfrm>
            <a:off x="2125520" y="3677447"/>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8" name="Étoile à 12 branches 337"/>
          <p:cNvSpPr/>
          <p:nvPr/>
        </p:nvSpPr>
        <p:spPr>
          <a:xfrm>
            <a:off x="2193761" y="3510109"/>
            <a:ext cx="157163" cy="146035"/>
          </a:xfrm>
          <a:prstGeom prst="star12">
            <a:avLst/>
          </a:prstGeom>
          <a:solidFill>
            <a:sysClr val="window" lastClr="FFFFFF"/>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3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9" name="Organigramme : Connecteur page suivante 338"/>
          <p:cNvSpPr/>
          <p:nvPr/>
        </p:nvSpPr>
        <p:spPr>
          <a:xfrm rot="16200000">
            <a:off x="7167935" y="4534787"/>
            <a:ext cx="493627" cy="1221492"/>
          </a:xfrm>
          <a:prstGeom prst="flowChartOffpageConnector">
            <a:avLst/>
          </a:prstGeom>
          <a:solidFill>
            <a:sysClr val="window" lastClr="FFFFFF"/>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t>        Réalisation</a:t>
            </a:r>
            <a:b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br>
            <a: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t>         du projet</a:t>
            </a:r>
          </a:p>
        </p:txBody>
      </p:sp>
      <p:sp>
        <p:nvSpPr>
          <p:cNvPr id="340" name="Organigramme : Connecteur page suivante 339"/>
          <p:cNvSpPr/>
          <p:nvPr/>
        </p:nvSpPr>
        <p:spPr>
          <a:xfrm rot="16200000">
            <a:off x="6150412" y="4452737"/>
            <a:ext cx="501035" cy="1385589"/>
          </a:xfrm>
          <a:prstGeom prst="flowChartOffpageConnector">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t>          Planification </a:t>
            </a:r>
            <a:b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br>
            <a: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t>              du projet</a:t>
            </a:r>
          </a:p>
        </p:txBody>
      </p:sp>
      <p:sp>
        <p:nvSpPr>
          <p:cNvPr id="341" name="Organigramme : Connecteur page suivante 340"/>
          <p:cNvSpPr/>
          <p:nvPr/>
        </p:nvSpPr>
        <p:spPr>
          <a:xfrm rot="16200000">
            <a:off x="5065533" y="4452976"/>
            <a:ext cx="493627" cy="1385114"/>
          </a:xfrm>
          <a:prstGeom prst="flowChartOffpageConnector">
            <a:avLst/>
          </a:prstGeom>
          <a:solidFill>
            <a:sysClr val="window" lastClr="FFFFFF"/>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t>           Analyse par </a:t>
            </a:r>
            <a:b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br>
            <a: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t>          le MSSS</a:t>
            </a:r>
          </a:p>
        </p:txBody>
      </p:sp>
      <p:sp>
        <p:nvSpPr>
          <p:cNvPr id="342" name="Organigramme : Connecteur page suivante 341"/>
          <p:cNvSpPr/>
          <p:nvPr/>
        </p:nvSpPr>
        <p:spPr>
          <a:xfrm rot="16200000">
            <a:off x="3971207" y="4473710"/>
            <a:ext cx="493627" cy="1343645"/>
          </a:xfrm>
          <a:prstGeom prst="flowChartOffpageConnector">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t>        Élaboration  </a:t>
            </a:r>
            <a:b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br>
            <a: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t>       du DJS</a:t>
            </a:r>
          </a:p>
        </p:txBody>
      </p:sp>
      <p:sp>
        <p:nvSpPr>
          <p:cNvPr id="343" name="Organigramme : Connecteur page suivante 342"/>
          <p:cNvSpPr/>
          <p:nvPr/>
        </p:nvSpPr>
        <p:spPr>
          <a:xfrm rot="16200000">
            <a:off x="2843517" y="4406128"/>
            <a:ext cx="493627" cy="1478810"/>
          </a:xfrm>
          <a:prstGeom prst="flowChartOffpageConnector">
            <a:avLst/>
          </a:prstGeom>
          <a:solidFill>
            <a:sysClr val="window" lastClr="FFFFFF"/>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t>     Évaluation </a:t>
            </a:r>
            <a:b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br>
            <a:r>
              <a:rPr kumimoji="0" lang="fr-CA" sz="1050" b="1" i="0" u="none" strike="noStrike" kern="0" cap="none" spc="0" normalizeH="0" baseline="0" noProof="0" dirty="0">
                <a:ln>
                  <a:noFill/>
                </a:ln>
                <a:solidFill>
                  <a:srgbClr val="5B9BD5"/>
                </a:solidFill>
                <a:effectLst/>
                <a:uLnTx/>
                <a:uFillTx/>
                <a:latin typeface="Calibri" panose="020F0502020204030204"/>
                <a:ea typeface="+mn-ea"/>
                <a:cs typeface="+mn-cs"/>
              </a:rPr>
              <a:t>      de la capacité</a:t>
            </a:r>
          </a:p>
        </p:txBody>
      </p:sp>
      <p:sp>
        <p:nvSpPr>
          <p:cNvPr id="344" name="Organigramme : Connecteur page suivante 343"/>
          <p:cNvSpPr/>
          <p:nvPr/>
        </p:nvSpPr>
        <p:spPr>
          <a:xfrm rot="16200000">
            <a:off x="1732260" y="4529656"/>
            <a:ext cx="493627" cy="1231754"/>
          </a:xfrm>
          <a:prstGeom prst="flowChartOffpageConnector">
            <a:avLst/>
          </a:prstGeom>
          <a:solidFill>
            <a:srgbClr val="5B9BD5"/>
          </a:solidFill>
          <a:ln w="12700" cap="flat" cmpd="sng" algn="ctr">
            <a:solidFill>
              <a:srgbClr val="5B9BD5">
                <a:shade val="50000"/>
              </a:srgbClr>
            </a:solid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050" b="1" i="0" u="none" strike="noStrike" kern="0" cap="none" spc="0" normalizeH="0" baseline="0" noProof="0" dirty="0">
                <a:ln>
                  <a:noFill/>
                </a:ln>
                <a:solidFill>
                  <a:srgbClr val="E7E6E6"/>
                </a:solidFill>
                <a:effectLst/>
                <a:uLnTx/>
                <a:uFillTx/>
                <a:latin typeface="Calibri" panose="020F0502020204030204"/>
                <a:ea typeface="+mn-ea"/>
                <a:cs typeface="+mn-cs"/>
              </a:rPr>
              <a:t>Évaluation préliminaire</a:t>
            </a:r>
          </a:p>
        </p:txBody>
      </p:sp>
      <p:cxnSp>
        <p:nvCxnSpPr>
          <p:cNvPr id="345" name="Connecteur droit 344"/>
          <p:cNvCxnSpPr/>
          <p:nvPr/>
        </p:nvCxnSpPr>
        <p:spPr>
          <a:xfrm>
            <a:off x="5960123" y="1498616"/>
            <a:ext cx="0" cy="450123"/>
          </a:xfrm>
          <a:prstGeom prst="line">
            <a:avLst/>
          </a:prstGeom>
          <a:noFill/>
          <a:ln w="12700" cap="flat" cmpd="sng" algn="ctr">
            <a:solidFill>
              <a:srgbClr val="5B9BD5"/>
            </a:solidFill>
            <a:prstDash val="solid"/>
            <a:miter lim="800000"/>
          </a:ln>
          <a:effectLst/>
        </p:spPr>
      </p:cxnSp>
      <p:cxnSp>
        <p:nvCxnSpPr>
          <p:cNvPr id="346" name="Connecteur droit 345"/>
          <p:cNvCxnSpPr>
            <a:stCxn id="322" idx="1"/>
          </p:cNvCxnSpPr>
          <p:nvPr/>
        </p:nvCxnSpPr>
        <p:spPr>
          <a:xfrm flipH="1">
            <a:off x="4986338" y="1735220"/>
            <a:ext cx="973784" cy="619243"/>
          </a:xfrm>
          <a:prstGeom prst="line">
            <a:avLst/>
          </a:prstGeom>
          <a:noFill/>
          <a:ln w="12700" cap="flat" cmpd="sng" algn="ctr">
            <a:solidFill>
              <a:srgbClr val="5B9BD5"/>
            </a:solidFill>
            <a:prstDash val="solid"/>
            <a:miter lim="800000"/>
          </a:ln>
          <a:effectLst/>
        </p:spPr>
      </p:cxnSp>
      <p:cxnSp>
        <p:nvCxnSpPr>
          <p:cNvPr id="347" name="Connecteur droit 346"/>
          <p:cNvCxnSpPr>
            <a:stCxn id="176" idx="0"/>
          </p:cNvCxnSpPr>
          <p:nvPr/>
        </p:nvCxnSpPr>
        <p:spPr>
          <a:xfrm flipV="1">
            <a:off x="4385782" y="2354462"/>
            <a:ext cx="600554" cy="11823"/>
          </a:xfrm>
          <a:prstGeom prst="line">
            <a:avLst/>
          </a:prstGeom>
          <a:noFill/>
          <a:ln w="12700" cap="flat" cmpd="sng" algn="ctr">
            <a:solidFill>
              <a:srgbClr val="5B9BD5"/>
            </a:solidFill>
            <a:prstDash val="solid"/>
            <a:miter lim="800000"/>
          </a:ln>
          <a:effectLst/>
        </p:spPr>
      </p:cxnSp>
      <p:sp>
        <p:nvSpPr>
          <p:cNvPr id="2" name="Ellipse 1"/>
          <p:cNvSpPr/>
          <p:nvPr/>
        </p:nvSpPr>
        <p:spPr>
          <a:xfrm>
            <a:off x="3777065" y="836712"/>
            <a:ext cx="1256069" cy="898508"/>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3973670" y="903162"/>
            <a:ext cx="862858" cy="738664"/>
          </a:xfrm>
          <a:prstGeom prst="rect">
            <a:avLst/>
          </a:prstGeom>
          <a:noFill/>
        </p:spPr>
        <p:txBody>
          <a:bodyPr wrap="square" rtlCol="0">
            <a:spAutoFit/>
          </a:bodyPr>
          <a:lstStyle/>
          <a:p>
            <a:pPr algn="ctr"/>
            <a:r>
              <a:rPr lang="en-CA" sz="1400" b="1" dirty="0">
                <a:solidFill>
                  <a:srgbClr val="FF0000"/>
                </a:solidFill>
              </a:rPr>
              <a:t>Nous </a:t>
            </a:r>
            <a:r>
              <a:rPr lang="en-CA" sz="1400" b="1" dirty="0" err="1">
                <a:solidFill>
                  <a:srgbClr val="FF0000"/>
                </a:solidFill>
              </a:rPr>
              <a:t>sommes</a:t>
            </a:r>
            <a:r>
              <a:rPr lang="en-CA" sz="1400" b="1" dirty="0">
                <a:solidFill>
                  <a:srgbClr val="FF0000"/>
                </a:solidFill>
              </a:rPr>
              <a:t> </a:t>
            </a:r>
            <a:r>
              <a:rPr lang="en-CA" sz="1400" b="1" dirty="0" err="1">
                <a:solidFill>
                  <a:srgbClr val="FF0000"/>
                </a:solidFill>
              </a:rPr>
              <a:t>ici</a:t>
            </a:r>
            <a:endParaRPr lang="fr-CA" sz="1400" b="1" dirty="0">
              <a:solidFill>
                <a:srgbClr val="FF0000"/>
              </a:solidFill>
            </a:endParaRPr>
          </a:p>
        </p:txBody>
      </p:sp>
      <p:cxnSp>
        <p:nvCxnSpPr>
          <p:cNvPr id="5" name="Connecteur droit avec flèche 4"/>
          <p:cNvCxnSpPr/>
          <p:nvPr/>
        </p:nvCxnSpPr>
        <p:spPr>
          <a:xfrm flipH="1">
            <a:off x="3619903" y="1734708"/>
            <a:ext cx="476526" cy="83301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29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l">
              <a:lnSpc>
                <a:spcPts val="4000"/>
              </a:lnSpc>
            </a:pPr>
            <a:r>
              <a:rPr lang="fr-CA" spc="-150" dirty="0">
                <a:ea typeface="Kozuka Gothic Pro H" pitchFamily="34" charset="-128"/>
              </a:rPr>
              <a:t>Contexte</a:t>
            </a:r>
            <a:endParaRPr lang="fr-CA" spc="-150" dirty="0">
              <a:solidFill>
                <a:schemeClr val="tx1">
                  <a:lumMod val="65000"/>
                  <a:lumOff val="35000"/>
                </a:schemeClr>
              </a:solidFill>
              <a:ea typeface="Kozuka Gothic Pro H" pitchFamily="34" charset="-128"/>
            </a:endParaRPr>
          </a:p>
        </p:txBody>
      </p:sp>
    </p:spTree>
    <p:extLst>
      <p:ext uri="{BB962C8B-B14F-4D97-AF65-F5344CB8AC3E}">
        <p14:creationId xmlns:p14="http://schemas.microsoft.com/office/powerpoint/2010/main" val="201067978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2800" dirty="0" err="1"/>
              <a:t>Portefeuille</a:t>
            </a:r>
            <a:r>
              <a:rPr lang="en-CA" sz="2800" dirty="0"/>
              <a:t> de </a:t>
            </a:r>
            <a:r>
              <a:rPr lang="en-CA" sz="2800" dirty="0" err="1"/>
              <a:t>projets</a:t>
            </a:r>
            <a:r>
              <a:rPr lang="en-CA" sz="2800" dirty="0"/>
              <a:t> RI 2017-2018</a:t>
            </a:r>
            <a:br>
              <a:rPr lang="en-CA" sz="2800" dirty="0"/>
            </a:br>
            <a:r>
              <a:rPr lang="en-CA" sz="2800" dirty="0" err="1"/>
              <a:t>Selon</a:t>
            </a:r>
            <a:r>
              <a:rPr lang="en-CA" sz="2800" dirty="0"/>
              <a:t> le </a:t>
            </a:r>
            <a:r>
              <a:rPr lang="en-CA" sz="2800" dirty="0" err="1"/>
              <a:t>nb.</a:t>
            </a:r>
            <a:r>
              <a:rPr lang="en-CA" sz="2800" dirty="0"/>
              <a:t> de </a:t>
            </a:r>
            <a:r>
              <a:rPr lang="en-CA" sz="2800" dirty="0" err="1"/>
              <a:t>demandes</a:t>
            </a:r>
            <a:r>
              <a:rPr lang="en-CA" sz="2800" dirty="0"/>
              <a:t> et </a:t>
            </a:r>
            <a:r>
              <a:rPr lang="en-CA" sz="2800" dirty="0" err="1"/>
              <a:t>projets</a:t>
            </a:r>
            <a:endParaRPr lang="fr-CA" sz="2800" dirty="0"/>
          </a:p>
        </p:txBody>
      </p:sp>
      <p:graphicFrame>
        <p:nvGraphicFramePr>
          <p:cNvPr id="6" name="Graphique 5"/>
          <p:cNvGraphicFramePr>
            <a:graphicFrameLocks/>
          </p:cNvGraphicFramePr>
          <p:nvPr>
            <p:extLst/>
          </p:nvPr>
        </p:nvGraphicFramePr>
        <p:xfrm>
          <a:off x="683568" y="1088914"/>
          <a:ext cx="4320480" cy="2556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nvPr>
        </p:nvGraphicFramePr>
        <p:xfrm>
          <a:off x="4427984" y="3212976"/>
          <a:ext cx="4355976" cy="25991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164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CA" sz="2800" dirty="0" err="1"/>
              <a:t>Portefeuille</a:t>
            </a:r>
            <a:r>
              <a:rPr lang="en-CA" sz="2800" dirty="0"/>
              <a:t> de </a:t>
            </a:r>
            <a:r>
              <a:rPr lang="en-CA" sz="2800" dirty="0" err="1"/>
              <a:t>projets</a:t>
            </a:r>
            <a:r>
              <a:rPr lang="en-CA" sz="2800" dirty="0"/>
              <a:t> RI 2017-2018</a:t>
            </a:r>
            <a:br>
              <a:rPr lang="en-CA" sz="2800" dirty="0"/>
            </a:br>
            <a:r>
              <a:rPr lang="en-CA" sz="2800" dirty="0" err="1"/>
              <a:t>Répartition</a:t>
            </a:r>
            <a:r>
              <a:rPr lang="en-CA" sz="2800" dirty="0"/>
              <a:t> des efforts de la DRI (</a:t>
            </a:r>
            <a:r>
              <a:rPr lang="en-CA" sz="2800" dirty="0" err="1"/>
              <a:t>projets</a:t>
            </a:r>
            <a:r>
              <a:rPr lang="en-CA" sz="2800" dirty="0"/>
              <a:t> </a:t>
            </a:r>
            <a:r>
              <a:rPr lang="en-CA" sz="2800" dirty="0" err="1"/>
              <a:t>retenus</a:t>
            </a:r>
            <a:r>
              <a:rPr lang="en-CA" sz="2800" dirty="0"/>
              <a:t>)</a:t>
            </a:r>
            <a:endParaRPr lang="fr-CA" sz="2800" dirty="0"/>
          </a:p>
        </p:txBody>
      </p:sp>
      <p:graphicFrame>
        <p:nvGraphicFramePr>
          <p:cNvPr id="6" name="Graphique 5"/>
          <p:cNvGraphicFramePr>
            <a:graphicFrameLocks/>
          </p:cNvGraphicFramePr>
          <p:nvPr>
            <p:extLst/>
          </p:nvPr>
        </p:nvGraphicFramePr>
        <p:xfrm>
          <a:off x="683568" y="1088914"/>
          <a:ext cx="4248472" cy="2556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nvPr>
        </p:nvGraphicFramePr>
        <p:xfrm>
          <a:off x="4499992" y="3212976"/>
          <a:ext cx="4215532" cy="2527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698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2636912"/>
            <a:ext cx="7560840" cy="1470025"/>
          </a:xfrm>
        </p:spPr>
        <p:txBody>
          <a:bodyPr>
            <a:normAutofit fontScale="90000"/>
          </a:bodyPr>
          <a:lstStyle/>
          <a:p>
            <a:pPr>
              <a:lnSpc>
                <a:spcPts val="4000"/>
              </a:lnSpc>
            </a:pPr>
            <a:r>
              <a:rPr lang="fr-CA" dirty="0"/>
              <a:t>Le Plan stratégique d’intégration des ressources informationnelles (PSIRI)</a:t>
            </a:r>
            <a:endParaRPr lang="fr-CA" spc="-150" dirty="0">
              <a:solidFill>
                <a:schemeClr val="tx1">
                  <a:lumMod val="65000"/>
                  <a:lumOff val="35000"/>
                </a:schemeClr>
              </a:solidFill>
              <a:ea typeface="Kozuka Gothic Pro H" pitchFamily="34" charset="-128"/>
            </a:endParaRPr>
          </a:p>
        </p:txBody>
      </p:sp>
    </p:spTree>
    <p:extLst>
      <p:ext uri="{BB962C8B-B14F-4D97-AF65-F5344CB8AC3E}">
        <p14:creationId xmlns:p14="http://schemas.microsoft.com/office/powerpoint/2010/main" val="52345659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395536" y="260648"/>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Objectifs du PSIRI</a:t>
            </a:r>
          </a:p>
        </p:txBody>
      </p:sp>
      <p:sp>
        <p:nvSpPr>
          <p:cNvPr id="2" name="Rectangle 1"/>
          <p:cNvSpPr/>
          <p:nvPr/>
        </p:nvSpPr>
        <p:spPr>
          <a:xfrm>
            <a:off x="395536" y="1124744"/>
            <a:ext cx="8136904" cy="4944943"/>
          </a:xfrm>
          <a:prstGeom prst="rect">
            <a:avLst/>
          </a:prstGeom>
        </p:spPr>
        <p:txBody>
          <a:bodyPr wrap="square">
            <a:spAutoFit/>
          </a:bodyPr>
          <a:lstStyle/>
          <a:p>
            <a:pPr algn="just">
              <a:lnSpc>
                <a:spcPct val="150000"/>
              </a:lnSpc>
              <a:spcAft>
                <a:spcPts val="1000"/>
              </a:spcAft>
            </a:pPr>
            <a:r>
              <a:rPr lang="fr-CA" sz="2200" dirty="0">
                <a:latin typeface="Calibri" panose="020F0502020204030204" pitchFamily="34" charset="0"/>
                <a:ea typeface="Times New Roman" panose="02020603050405020304" pitchFamily="18" charset="0"/>
                <a:cs typeface="Times New Roman" panose="02020603050405020304" pitchFamily="18" charset="0"/>
              </a:rPr>
              <a:t>Le plan stratégique d’intégration des ressources informationnelles (PSIRI) du CIUSSS CSIM vise à : </a:t>
            </a:r>
          </a:p>
          <a:p>
            <a:pPr marL="285750" indent="-285750" algn="just">
              <a:lnSpc>
                <a:spcPct val="150000"/>
              </a:lnSpc>
              <a:spcAft>
                <a:spcPts val="1000"/>
              </a:spcAft>
              <a:buFont typeface="Arial" panose="020B0604020202020204" pitchFamily="34" charset="0"/>
              <a:buChar char="•"/>
            </a:pPr>
            <a:r>
              <a:rPr lang="fr-CA" dirty="0">
                <a:latin typeface="Calibri" panose="020F0502020204030204" pitchFamily="34" charset="0"/>
                <a:ea typeface="Times New Roman" panose="02020603050405020304" pitchFamily="18" charset="0"/>
                <a:cs typeface="Times New Roman" panose="02020603050405020304" pitchFamily="18" charset="0"/>
              </a:rPr>
              <a:t>définir les cibles d’intégration des actifs informationnels les plus critiques du nouveau CIUSSS à la réalisation de ses missions d’ici 2 à 3 ans</a:t>
            </a:r>
          </a:p>
          <a:p>
            <a:pPr marL="285750" indent="-285750" algn="just">
              <a:lnSpc>
                <a:spcPct val="150000"/>
              </a:lnSpc>
              <a:spcAft>
                <a:spcPts val="1000"/>
              </a:spcAft>
              <a:buFont typeface="Arial" panose="020B0604020202020204" pitchFamily="34" charset="0"/>
              <a:buChar char="•"/>
            </a:pPr>
            <a:r>
              <a:rPr lang="fr-CA" dirty="0">
                <a:latin typeface="Calibri" panose="020F0502020204030204" pitchFamily="34" charset="0"/>
                <a:ea typeface="Times New Roman" panose="02020603050405020304" pitchFamily="18" charset="0"/>
                <a:cs typeface="Times New Roman" panose="02020603050405020304" pitchFamily="18" charset="0"/>
              </a:rPr>
              <a:t>paver la voie aux déploiements des applications provinciales uniques dont le DCI Cristal Net est le pivot central</a:t>
            </a:r>
          </a:p>
          <a:p>
            <a:pPr marL="285750" indent="-285750" algn="just">
              <a:lnSpc>
                <a:spcPct val="150000"/>
              </a:lnSpc>
              <a:spcAft>
                <a:spcPts val="1000"/>
              </a:spcAft>
              <a:buFont typeface="Arial" panose="020B0604020202020204" pitchFamily="34" charset="0"/>
              <a:buChar char="•"/>
            </a:pPr>
            <a:r>
              <a:rPr lang="fr-CA" dirty="0">
                <a:latin typeface="Calibri" panose="020F0502020204030204" pitchFamily="34" charset="0"/>
                <a:ea typeface="Times New Roman" panose="02020603050405020304" pitchFamily="18" charset="0"/>
                <a:cs typeface="Times New Roman" panose="02020603050405020304" pitchFamily="18" charset="0"/>
              </a:rPr>
              <a:t>proposer la feuille de route « Road </a:t>
            </a:r>
            <a:r>
              <a:rPr lang="fr-CA" dirty="0" err="1">
                <a:latin typeface="Calibri" panose="020F0502020204030204" pitchFamily="34" charset="0"/>
                <a:ea typeface="Times New Roman" panose="02020603050405020304" pitchFamily="18" charset="0"/>
                <a:cs typeface="Times New Roman" panose="02020603050405020304" pitchFamily="18" charset="0"/>
              </a:rPr>
              <a:t>Map</a:t>
            </a:r>
            <a:r>
              <a:rPr lang="fr-CA" dirty="0">
                <a:latin typeface="Calibri" panose="020F0502020204030204" pitchFamily="34" charset="0"/>
                <a:ea typeface="Times New Roman" panose="02020603050405020304" pitchFamily="18" charset="0"/>
                <a:cs typeface="Times New Roman" panose="02020603050405020304" pitchFamily="18" charset="0"/>
              </a:rPr>
              <a:t> » des principaux produits et jalons à mettre en place pour atteindre ces cibles ainsi qu’un plan stratégique d’intégration des ressources informationnelles</a:t>
            </a:r>
          </a:p>
          <a:p>
            <a:pPr marL="285750" indent="-285750" algn="just">
              <a:lnSpc>
                <a:spcPct val="150000"/>
              </a:lnSpc>
              <a:spcAft>
                <a:spcPts val="1000"/>
              </a:spcAft>
              <a:buFont typeface="Arial" panose="020B0604020202020204" pitchFamily="34" charset="0"/>
              <a:buChar char="•"/>
            </a:pPr>
            <a:r>
              <a:rPr lang="fr-CA" dirty="0">
                <a:effectLst/>
                <a:latin typeface="Calibri" panose="020F0502020204030204" pitchFamily="34" charset="0"/>
                <a:ea typeface="Times New Roman" panose="02020603050405020304" pitchFamily="18" charset="0"/>
                <a:cs typeface="Times New Roman" panose="02020603050405020304" pitchFamily="18" charset="0"/>
              </a:rPr>
              <a:t>Estimer à haut niveau </a:t>
            </a:r>
            <a:r>
              <a:rPr lang="fr-CA" dirty="0">
                <a:latin typeface="Calibri" panose="020F0502020204030204" pitchFamily="34" charset="0"/>
                <a:ea typeface="Times New Roman" panose="02020603050405020304" pitchFamily="18" charset="0"/>
                <a:cs typeface="Times New Roman" panose="02020603050405020304" pitchFamily="18" charset="0"/>
              </a:rPr>
              <a:t>l</a:t>
            </a:r>
            <a:r>
              <a:rPr lang="fr-CA" dirty="0">
                <a:effectLst/>
                <a:latin typeface="Calibri" panose="020F0502020204030204" pitchFamily="34" charset="0"/>
                <a:ea typeface="Times New Roman" panose="02020603050405020304" pitchFamily="18" charset="0"/>
                <a:cs typeface="Times New Roman" panose="02020603050405020304" pitchFamily="18" charset="0"/>
              </a:rPr>
              <a:t>es coûts des travaux à réaliser</a:t>
            </a:r>
            <a:endParaRPr lang="fr-FR"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322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51823"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actuelle des systèmes RI (1/4)</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sz="2600" dirty="0"/>
              <a:t>Cartographie des systèmes par installation</a:t>
            </a:r>
          </a:p>
          <a:p>
            <a:pPr>
              <a:lnSpc>
                <a:spcPct val="90000"/>
              </a:lnSpc>
            </a:pPr>
            <a:endParaRPr lang="fr-CA" altLang="fr-FR" sz="2600" dirty="0"/>
          </a:p>
          <a:p>
            <a:pPr lvl="1">
              <a:lnSpc>
                <a:spcPct val="90000"/>
              </a:lnSpc>
            </a:pPr>
            <a:r>
              <a:rPr lang="fr-CA" altLang="fr-FR" b="1" dirty="0"/>
              <a:t>Identification – Localisation</a:t>
            </a:r>
          </a:p>
          <a:p>
            <a:pPr lvl="3">
              <a:lnSpc>
                <a:spcPct val="90000"/>
              </a:lnSpc>
            </a:pPr>
            <a:r>
              <a:rPr lang="fr-CA" altLang="fr-FR" dirty="0"/>
              <a:t>IPO : 4 applications </a:t>
            </a:r>
            <a:r>
              <a:rPr lang="fr-CA" altLang="fr-FR" dirty="0" err="1"/>
              <a:t>eClinibase</a:t>
            </a:r>
            <a:r>
              <a:rPr lang="fr-CA" altLang="fr-FR" dirty="0"/>
              <a:t> de </a:t>
            </a:r>
            <a:r>
              <a:rPr lang="fr-CA" altLang="fr-FR" dirty="0" err="1"/>
              <a:t>Logibec</a:t>
            </a:r>
            <a:r>
              <a:rPr lang="fr-CA" altLang="fr-FR" dirty="0"/>
              <a:t> appariées au RU de la RAMQ</a:t>
            </a:r>
          </a:p>
          <a:p>
            <a:pPr lvl="3">
              <a:lnSpc>
                <a:spcPct val="90000"/>
              </a:lnSpc>
            </a:pPr>
            <a:r>
              <a:rPr lang="fr-CA" altLang="fr-FR" dirty="0"/>
              <a:t>Index-ADT: 2 applications </a:t>
            </a:r>
            <a:r>
              <a:rPr lang="fr-CA" altLang="fr-FR" dirty="0" err="1"/>
              <a:t>eClinibase</a:t>
            </a:r>
            <a:r>
              <a:rPr lang="fr-CA" altLang="fr-FR" dirty="0"/>
              <a:t> et </a:t>
            </a:r>
            <a:r>
              <a:rPr lang="fr-CA" altLang="fr-FR" dirty="0" err="1"/>
              <a:t>Clinibase</a:t>
            </a:r>
            <a:r>
              <a:rPr lang="fr-CA" altLang="fr-FR" dirty="0"/>
              <a:t> CI de </a:t>
            </a:r>
            <a:r>
              <a:rPr lang="fr-CA" altLang="fr-FR" dirty="0" err="1"/>
              <a:t>Logibec</a:t>
            </a:r>
            <a:endParaRPr lang="fr-CA" altLang="fr-FR" dirty="0"/>
          </a:p>
          <a:p>
            <a:pPr lvl="3">
              <a:lnSpc>
                <a:spcPct val="90000"/>
              </a:lnSpc>
            </a:pPr>
            <a:r>
              <a:rPr lang="fr-CA" altLang="fr-FR" dirty="0"/>
              <a:t>Rendez-vous: 4 applications </a:t>
            </a:r>
            <a:r>
              <a:rPr lang="fr-CA" altLang="fr-FR" dirty="0" err="1"/>
              <a:t>eRendez-vous</a:t>
            </a:r>
            <a:r>
              <a:rPr lang="fr-CA" altLang="fr-FR" dirty="0"/>
              <a:t> de </a:t>
            </a:r>
            <a:r>
              <a:rPr lang="fr-CA" altLang="fr-FR" dirty="0" err="1"/>
              <a:t>Logibec</a:t>
            </a:r>
            <a:endParaRPr lang="fr-CA" altLang="fr-FR" dirty="0"/>
          </a:p>
          <a:p>
            <a:pPr lvl="3">
              <a:lnSpc>
                <a:spcPct val="90000"/>
              </a:lnSpc>
            </a:pPr>
            <a:r>
              <a:rPr lang="fr-CA" altLang="fr-FR" dirty="0"/>
              <a:t>Listes d’attente: 1 application SIMASSS du MSSS + les applications Rendez-vous et Bloc opératoire qui maintiennent des listes d’attente</a:t>
            </a:r>
          </a:p>
          <a:p>
            <a:pPr lvl="3">
              <a:lnSpc>
                <a:spcPct val="90000"/>
              </a:lnSpc>
            </a:pPr>
            <a:r>
              <a:rPr lang="fr-CA" altLang="fr-FR" dirty="0"/>
              <a:t>Autres applications d’identification et localisation intégrées dans les applications de mission (I-CLSC, SICHELD, SIPAD, SIC-SRD et PIJ)</a:t>
            </a:r>
          </a:p>
          <a:p>
            <a:pPr lvl="1">
              <a:lnSpc>
                <a:spcPct val="90000"/>
              </a:lnSpc>
            </a:pPr>
            <a:r>
              <a:rPr lang="fr-CA" altLang="fr-FR" b="1" dirty="0"/>
              <a:t>Plateaux techniques</a:t>
            </a:r>
          </a:p>
          <a:p>
            <a:pPr lvl="3">
              <a:lnSpc>
                <a:spcPct val="90000"/>
              </a:lnSpc>
            </a:pPr>
            <a:r>
              <a:rPr lang="fr-CA" altLang="fr-FR" dirty="0"/>
              <a:t>Pharmacie: 1 application </a:t>
            </a:r>
            <a:r>
              <a:rPr lang="fr-CA" altLang="fr-FR" dirty="0" err="1"/>
              <a:t>Logibec</a:t>
            </a:r>
            <a:r>
              <a:rPr lang="fr-CA" altLang="fr-FR" dirty="0"/>
              <a:t> et 2 de CGSI</a:t>
            </a:r>
          </a:p>
          <a:p>
            <a:pPr lvl="3">
              <a:lnSpc>
                <a:spcPct val="90000"/>
              </a:lnSpc>
            </a:pPr>
            <a:r>
              <a:rPr lang="fr-CA" altLang="fr-FR" dirty="0"/>
              <a:t>Laboratoire: 1 application </a:t>
            </a:r>
            <a:r>
              <a:rPr lang="fr-CA" altLang="fr-FR" dirty="0" err="1"/>
              <a:t>Softlab</a:t>
            </a:r>
            <a:r>
              <a:rPr lang="fr-CA" altLang="fr-FR" dirty="0"/>
              <a:t> de </a:t>
            </a:r>
            <a:r>
              <a:rPr lang="fr-CA" altLang="fr-FR" dirty="0" err="1"/>
              <a:t>MédiSolution</a:t>
            </a:r>
            <a:r>
              <a:rPr lang="fr-CA" altLang="fr-FR" dirty="0"/>
              <a:t> au SOV</a:t>
            </a:r>
          </a:p>
          <a:p>
            <a:pPr lvl="3">
              <a:lnSpc>
                <a:spcPct val="90000"/>
              </a:lnSpc>
            </a:pPr>
            <a:r>
              <a:rPr lang="fr-CA" altLang="fr-FR" dirty="0"/>
              <a:t>Imagerie: 5 applications </a:t>
            </a:r>
            <a:r>
              <a:rPr lang="fr-CA" altLang="fr-FR" dirty="0" err="1"/>
              <a:t>Radimage</a:t>
            </a:r>
            <a:r>
              <a:rPr lang="fr-CA" altLang="fr-FR" dirty="0"/>
              <a:t> de </a:t>
            </a:r>
            <a:r>
              <a:rPr lang="fr-CA" altLang="fr-FR" dirty="0" err="1"/>
              <a:t>Logibec</a:t>
            </a:r>
            <a:r>
              <a:rPr lang="fr-CA" altLang="fr-FR" dirty="0"/>
              <a:t> et Mc </a:t>
            </a:r>
            <a:r>
              <a:rPr lang="fr-CA" altLang="fr-FR" dirty="0" err="1"/>
              <a:t>Kesson</a:t>
            </a:r>
            <a:endParaRPr lang="fr-CA" altLang="fr-FR" dirty="0"/>
          </a:p>
          <a:p>
            <a:pPr marL="1371600" lvl="3" indent="0">
              <a:lnSpc>
                <a:spcPct val="90000"/>
              </a:lnSpc>
              <a:buNone/>
            </a:pPr>
            <a:r>
              <a:rPr lang="fr-CA" altLang="fr-FR" dirty="0"/>
              <a:t>	</a:t>
            </a:r>
          </a:p>
          <a:p>
            <a:pPr marL="1371600" lvl="3" indent="0">
              <a:lnSpc>
                <a:spcPct val="90000"/>
              </a:lnSpc>
              <a:buNone/>
            </a:pPr>
            <a:r>
              <a:rPr lang="fr-CA" altLang="fr-FR" dirty="0"/>
              <a:t>	</a:t>
            </a:r>
          </a:p>
        </p:txBody>
      </p:sp>
    </p:spTree>
    <p:extLst>
      <p:ext uri="{BB962C8B-B14F-4D97-AF65-F5344CB8AC3E}">
        <p14:creationId xmlns:p14="http://schemas.microsoft.com/office/powerpoint/2010/main" val="112037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actuelle des systèmes RI (2/4)</a:t>
            </a:r>
          </a:p>
        </p:txBody>
      </p:sp>
      <p:sp>
        <p:nvSpPr>
          <p:cNvPr id="4" name="Rectangle 3"/>
          <p:cNvSpPr txBox="1">
            <a:spLocks noChangeArrowheads="1"/>
          </p:cNvSpPr>
          <p:nvPr/>
        </p:nvSpPr>
        <p:spPr>
          <a:xfrm>
            <a:off x="323528" y="867974"/>
            <a:ext cx="8209607" cy="580138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endParaRPr lang="fr-CA" altLang="fr-FR" sz="2600" dirty="0"/>
          </a:p>
          <a:p>
            <a:pPr lvl="1">
              <a:lnSpc>
                <a:spcPct val="90000"/>
              </a:lnSpc>
            </a:pPr>
            <a:r>
              <a:rPr lang="fr-CA" altLang="fr-FR" b="1" dirty="0"/>
              <a:t>Cliniques spécialisées</a:t>
            </a:r>
          </a:p>
          <a:p>
            <a:pPr lvl="3">
              <a:lnSpc>
                <a:spcPct val="90000"/>
              </a:lnSpc>
            </a:pPr>
            <a:r>
              <a:rPr lang="fr-CA" altLang="fr-FR" dirty="0"/>
              <a:t>Urgence : 1 application SIURGE </a:t>
            </a:r>
            <a:r>
              <a:rPr lang="fr-CA" altLang="fr-FR" dirty="0" err="1"/>
              <a:t>Logibec</a:t>
            </a:r>
            <a:r>
              <a:rPr lang="fr-CA" altLang="fr-FR" dirty="0"/>
              <a:t> au SOV</a:t>
            </a:r>
          </a:p>
          <a:p>
            <a:pPr lvl="3">
              <a:lnSpc>
                <a:spcPct val="90000"/>
              </a:lnSpc>
            </a:pPr>
            <a:r>
              <a:rPr lang="fr-CA" altLang="fr-FR" dirty="0"/>
              <a:t>Bloc opératoire: 1 application Opéra de CHCA au SOV</a:t>
            </a:r>
          </a:p>
          <a:p>
            <a:pPr lvl="3">
              <a:lnSpc>
                <a:spcPct val="90000"/>
              </a:lnSpc>
            </a:pPr>
            <a:r>
              <a:rPr lang="fr-CA" altLang="fr-FR" dirty="0"/>
              <a:t>Nutrition clinique: 2 applications </a:t>
            </a:r>
            <a:r>
              <a:rPr lang="fr-CA" altLang="fr-FR" dirty="0" err="1"/>
              <a:t>Nutritek</a:t>
            </a:r>
            <a:r>
              <a:rPr lang="fr-CA" altLang="fr-FR" dirty="0"/>
              <a:t>, 1 application </a:t>
            </a:r>
            <a:r>
              <a:rPr lang="fr-CA" altLang="fr-FR" dirty="0" err="1"/>
              <a:t>logicaisse</a:t>
            </a:r>
            <a:r>
              <a:rPr lang="fr-CA" altLang="fr-FR" dirty="0"/>
              <a:t> et 1 application </a:t>
            </a:r>
            <a:r>
              <a:rPr lang="fr-CA" altLang="fr-FR" dirty="0" err="1"/>
              <a:t>Microgesta</a:t>
            </a:r>
            <a:endParaRPr lang="fr-CA" altLang="fr-FR" dirty="0"/>
          </a:p>
          <a:p>
            <a:pPr lvl="3">
              <a:lnSpc>
                <a:spcPct val="90000"/>
              </a:lnSpc>
            </a:pPr>
            <a:endParaRPr lang="fr-CA" altLang="fr-FR" dirty="0"/>
          </a:p>
          <a:p>
            <a:pPr lvl="1">
              <a:lnSpc>
                <a:spcPct val="90000"/>
              </a:lnSpc>
            </a:pPr>
            <a:r>
              <a:rPr lang="fr-CA" altLang="fr-FR" b="1" dirty="0"/>
              <a:t>DCI, DMÉ et Plan de soins</a:t>
            </a:r>
          </a:p>
          <a:p>
            <a:pPr lvl="3">
              <a:lnSpc>
                <a:spcPct val="90000"/>
              </a:lnSpc>
            </a:pPr>
            <a:r>
              <a:rPr lang="fr-CA" altLang="fr-FR" dirty="0"/>
              <a:t>DCI: 4 applications OACIS de TELUS</a:t>
            </a:r>
          </a:p>
          <a:p>
            <a:pPr lvl="3">
              <a:lnSpc>
                <a:spcPct val="90000"/>
              </a:lnSpc>
            </a:pPr>
            <a:r>
              <a:rPr lang="fr-CA" altLang="fr-FR" dirty="0"/>
              <a:t>DMÉ: 2 applications Purkinje, 1 application </a:t>
            </a:r>
            <a:r>
              <a:rPr lang="fr-CA" altLang="fr-FR" dirty="0" err="1"/>
              <a:t>Kinlogix</a:t>
            </a:r>
            <a:r>
              <a:rPr lang="fr-CA" altLang="fr-FR" dirty="0"/>
              <a:t> de TELUS, 1 application </a:t>
            </a:r>
            <a:r>
              <a:rPr lang="fr-CA" altLang="fr-FR" dirty="0" err="1"/>
              <a:t>Myle</a:t>
            </a:r>
            <a:r>
              <a:rPr lang="fr-CA" altLang="fr-FR" dirty="0"/>
              <a:t> de </a:t>
            </a:r>
            <a:r>
              <a:rPr lang="fr-CA" altLang="fr-FR" dirty="0" err="1"/>
              <a:t>Medfar</a:t>
            </a:r>
            <a:endParaRPr lang="fr-CA" altLang="fr-FR" dirty="0"/>
          </a:p>
          <a:p>
            <a:pPr lvl="3">
              <a:lnSpc>
                <a:spcPct val="90000"/>
              </a:lnSpc>
            </a:pPr>
            <a:r>
              <a:rPr lang="fr-CA" altLang="fr-FR" dirty="0"/>
              <a:t>Plan de soins: 1 application </a:t>
            </a:r>
            <a:r>
              <a:rPr lang="fr-CA" altLang="fr-FR" dirty="0" err="1"/>
              <a:t>MédiSolution</a:t>
            </a:r>
            <a:r>
              <a:rPr lang="fr-CA" altLang="fr-FR" dirty="0"/>
              <a:t> au SOV</a:t>
            </a:r>
          </a:p>
          <a:p>
            <a:pPr lvl="3">
              <a:lnSpc>
                <a:spcPct val="90000"/>
              </a:lnSpc>
            </a:pPr>
            <a:endParaRPr lang="fr-CA" altLang="fr-FR" dirty="0"/>
          </a:p>
          <a:p>
            <a:pPr lvl="1">
              <a:lnSpc>
                <a:spcPct val="90000"/>
              </a:lnSpc>
            </a:pPr>
            <a:r>
              <a:rPr lang="fr-CA" altLang="fr-FR" b="1" dirty="0"/>
              <a:t>Systèmes de mission</a:t>
            </a:r>
            <a:r>
              <a:rPr lang="fr-CA" altLang="fr-FR" dirty="0"/>
              <a:t>	</a:t>
            </a:r>
          </a:p>
          <a:p>
            <a:pPr lvl="3">
              <a:lnSpc>
                <a:spcPct val="90000"/>
              </a:lnSpc>
            </a:pPr>
            <a:r>
              <a:rPr lang="fr-CA" altLang="fr-FR" dirty="0"/>
              <a:t>I-CLSC du MSSS: 2 bases de données une au SOV et l’autre à JMA</a:t>
            </a:r>
          </a:p>
          <a:p>
            <a:pPr lvl="3">
              <a:lnSpc>
                <a:spcPct val="90000"/>
              </a:lnSpc>
            </a:pPr>
            <a:r>
              <a:rPr lang="fr-CA" altLang="fr-FR" dirty="0"/>
              <a:t>SICHELD </a:t>
            </a:r>
            <a:r>
              <a:rPr lang="fr-CA" altLang="fr-FR" dirty="0" err="1"/>
              <a:t>Logibec</a:t>
            </a:r>
            <a:r>
              <a:rPr lang="fr-CA" altLang="fr-FR" dirty="0"/>
              <a:t>: 5 bases de données différentes, </a:t>
            </a:r>
            <a:r>
              <a:rPr lang="fr-CA" altLang="fr-FR" dirty="0" err="1"/>
              <a:t>Clinibase</a:t>
            </a:r>
            <a:r>
              <a:rPr lang="fr-CA" altLang="fr-FR" dirty="0"/>
              <a:t> et </a:t>
            </a:r>
            <a:r>
              <a:rPr lang="fr-CA" altLang="fr-FR" dirty="0" err="1"/>
              <a:t>Sicheld</a:t>
            </a:r>
            <a:endParaRPr lang="fr-CA" altLang="fr-FR" dirty="0"/>
          </a:p>
          <a:p>
            <a:pPr lvl="3">
              <a:lnSpc>
                <a:spcPct val="90000"/>
              </a:lnSpc>
            </a:pPr>
            <a:r>
              <a:rPr lang="fr-CA" altLang="fr-FR" dirty="0"/>
              <a:t>PIJ du MSSS : 1 base de données régionale</a:t>
            </a:r>
          </a:p>
          <a:p>
            <a:pPr lvl="3">
              <a:lnSpc>
                <a:spcPct val="90000"/>
              </a:lnSpc>
            </a:pPr>
            <a:r>
              <a:rPr lang="fr-CA" altLang="fr-FR" dirty="0"/>
              <a:t>SIC-SRD du MSSS : 1 base de données régionale</a:t>
            </a:r>
          </a:p>
          <a:p>
            <a:pPr lvl="3">
              <a:lnSpc>
                <a:spcPct val="90000"/>
              </a:lnSpc>
            </a:pPr>
            <a:r>
              <a:rPr lang="fr-CA" altLang="fr-FR" dirty="0"/>
              <a:t>SIPAD du MSSS : 3 bases de données différentes</a:t>
            </a:r>
          </a:p>
          <a:p>
            <a:pPr marL="1371600" lvl="3" indent="0">
              <a:lnSpc>
                <a:spcPct val="90000"/>
              </a:lnSpc>
              <a:buNone/>
            </a:pPr>
            <a:r>
              <a:rPr lang="fr-CA" altLang="fr-FR" dirty="0"/>
              <a:t>	</a:t>
            </a:r>
          </a:p>
          <a:p>
            <a:pPr marL="1371600" lvl="3" indent="0">
              <a:lnSpc>
                <a:spcPct val="90000"/>
              </a:lnSpc>
              <a:buNone/>
            </a:pPr>
            <a:endParaRPr lang="fr-CA" altLang="fr-FR" dirty="0"/>
          </a:p>
        </p:txBody>
      </p:sp>
    </p:spTree>
    <p:extLst>
      <p:ext uri="{BB962C8B-B14F-4D97-AF65-F5344CB8AC3E}">
        <p14:creationId xmlns:p14="http://schemas.microsoft.com/office/powerpoint/2010/main" val="2935399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actuelle des systèmes RI (3/4)</a:t>
            </a:r>
          </a:p>
        </p:txBody>
      </p:sp>
      <p:sp>
        <p:nvSpPr>
          <p:cNvPr id="4" name="Rectangle 3"/>
          <p:cNvSpPr txBox="1">
            <a:spLocks noChangeArrowheads="1"/>
          </p:cNvSpPr>
          <p:nvPr/>
        </p:nvSpPr>
        <p:spPr>
          <a:xfrm>
            <a:off x="250825" y="1006475"/>
            <a:ext cx="8209607" cy="508682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fr-CA" altLang="fr-FR" dirty="0"/>
              <a:t>Systèmes de performance analytique et d’intelligence d’affaires = 9 applications: 2 </a:t>
            </a:r>
            <a:r>
              <a:rPr lang="fr-CA" altLang="fr-FR" dirty="0" err="1"/>
              <a:t>Médiamed</a:t>
            </a:r>
            <a:r>
              <a:rPr lang="fr-CA" altLang="fr-FR" dirty="0"/>
              <a:t>, 7 </a:t>
            </a:r>
            <a:r>
              <a:rPr lang="fr-CA" altLang="fr-FR" dirty="0" err="1"/>
              <a:t>Logibec</a:t>
            </a:r>
            <a:r>
              <a:rPr lang="fr-CA" altLang="fr-FR" dirty="0"/>
              <a:t> et 2 Cognos (pour la production de rapport)</a:t>
            </a:r>
          </a:p>
          <a:p>
            <a:pPr lvl="1">
              <a:lnSpc>
                <a:spcPct val="90000"/>
              </a:lnSpc>
            </a:pPr>
            <a:endParaRPr lang="fr-CA" altLang="fr-FR" dirty="0"/>
          </a:p>
          <a:p>
            <a:pPr lvl="1">
              <a:lnSpc>
                <a:spcPct val="90000"/>
              </a:lnSpc>
            </a:pPr>
            <a:r>
              <a:rPr lang="fr-CA" altLang="fr-FR" b="1" dirty="0"/>
              <a:t>Administratif et logistique</a:t>
            </a:r>
          </a:p>
          <a:p>
            <a:pPr lvl="3">
              <a:lnSpc>
                <a:spcPct val="90000"/>
              </a:lnSpc>
            </a:pPr>
            <a:r>
              <a:rPr lang="fr-CA" altLang="fr-FR" dirty="0"/>
              <a:t>GRF/GRM : 1 application SAP au SOV, 7 applications </a:t>
            </a:r>
            <a:r>
              <a:rPr lang="fr-CA" altLang="fr-FR" dirty="0" err="1"/>
              <a:t>Logibec</a:t>
            </a:r>
            <a:r>
              <a:rPr lang="fr-CA" altLang="fr-FR" dirty="0"/>
              <a:t>, 2 applications </a:t>
            </a:r>
            <a:r>
              <a:rPr lang="fr-CA" altLang="fr-FR" dirty="0" err="1"/>
              <a:t>MédiSolution</a:t>
            </a:r>
            <a:endParaRPr lang="fr-CA" altLang="fr-FR" dirty="0"/>
          </a:p>
          <a:p>
            <a:pPr lvl="3">
              <a:lnSpc>
                <a:spcPct val="90000"/>
              </a:lnSpc>
            </a:pPr>
            <a:r>
              <a:rPr lang="fr-CA" altLang="fr-FR" dirty="0"/>
              <a:t>GRH/Paie: 2 applications </a:t>
            </a:r>
            <a:r>
              <a:rPr lang="fr-CA" altLang="fr-FR" dirty="0" err="1"/>
              <a:t>MédiSolution</a:t>
            </a:r>
            <a:r>
              <a:rPr lang="fr-CA" altLang="fr-FR" dirty="0"/>
              <a:t>, 8 applications </a:t>
            </a:r>
            <a:r>
              <a:rPr lang="fr-CA" altLang="fr-FR" dirty="0" err="1"/>
              <a:t>Logibec</a:t>
            </a:r>
            <a:endParaRPr lang="fr-CA" altLang="fr-FR" dirty="0"/>
          </a:p>
          <a:p>
            <a:pPr lvl="3">
              <a:lnSpc>
                <a:spcPct val="90000"/>
              </a:lnSpc>
            </a:pPr>
            <a:r>
              <a:rPr lang="fr-CA" altLang="fr-FR" dirty="0"/>
              <a:t>Gestion immobilière: 5 Bases de données </a:t>
            </a:r>
            <a:r>
              <a:rPr lang="fr-CA" altLang="fr-FR" dirty="0" err="1"/>
              <a:t>Archidata</a:t>
            </a:r>
            <a:r>
              <a:rPr lang="fr-CA" altLang="fr-FR" dirty="0"/>
              <a:t> en infonuagique</a:t>
            </a:r>
          </a:p>
          <a:p>
            <a:pPr lvl="3">
              <a:lnSpc>
                <a:spcPct val="90000"/>
              </a:lnSpc>
            </a:pPr>
            <a:endParaRPr lang="fr-CA" altLang="fr-FR" dirty="0"/>
          </a:p>
          <a:p>
            <a:pPr lvl="1">
              <a:lnSpc>
                <a:spcPct val="90000"/>
              </a:lnSpc>
            </a:pPr>
            <a:r>
              <a:rPr lang="fr-CA" altLang="fr-FR" b="1" dirty="0"/>
              <a:t>Intégration</a:t>
            </a:r>
          </a:p>
          <a:p>
            <a:pPr lvl="3">
              <a:lnSpc>
                <a:spcPct val="90000"/>
              </a:lnSpc>
            </a:pPr>
            <a:r>
              <a:rPr lang="fr-CA" altLang="fr-FR" dirty="0"/>
              <a:t>1 engin d’intégration </a:t>
            </a:r>
            <a:r>
              <a:rPr lang="fr-CA" altLang="fr-FR" dirty="0" err="1"/>
              <a:t>eBiz</a:t>
            </a:r>
            <a:r>
              <a:rPr lang="fr-CA" altLang="fr-FR" dirty="0"/>
              <a:t> d’</a:t>
            </a:r>
            <a:r>
              <a:rPr lang="fr-CA" altLang="fr-FR" dirty="0" err="1"/>
              <a:t>Infor</a:t>
            </a:r>
            <a:r>
              <a:rPr lang="fr-CA" altLang="fr-FR" dirty="0"/>
              <a:t> au SOV</a:t>
            </a:r>
          </a:p>
          <a:p>
            <a:pPr lvl="3">
              <a:lnSpc>
                <a:spcPct val="90000"/>
              </a:lnSpc>
            </a:pPr>
            <a:r>
              <a:rPr lang="fr-CA" altLang="fr-FR" dirty="0"/>
              <a:t>Utilisation de la PRIM TIBCO au CSR pour SOV</a:t>
            </a:r>
          </a:p>
          <a:p>
            <a:pPr lvl="3">
              <a:lnSpc>
                <a:spcPct val="90000"/>
              </a:lnSpc>
            </a:pPr>
            <a:endParaRPr lang="fr-CA" altLang="fr-FR" dirty="0"/>
          </a:p>
          <a:p>
            <a:pPr lvl="1">
              <a:lnSpc>
                <a:spcPct val="90000"/>
              </a:lnSpc>
            </a:pPr>
            <a:r>
              <a:rPr lang="fr-CA" altLang="fr-FR" b="1" dirty="0"/>
              <a:t>Infrastructure</a:t>
            </a:r>
          </a:p>
          <a:p>
            <a:pPr lvl="3">
              <a:lnSpc>
                <a:spcPct val="90000"/>
              </a:lnSpc>
            </a:pPr>
            <a:r>
              <a:rPr lang="fr-CA" altLang="fr-FR" dirty="0"/>
              <a:t>Système de gestion des services TI : 2 </a:t>
            </a:r>
            <a:r>
              <a:rPr lang="fr-CA" altLang="fr-FR" dirty="0" err="1"/>
              <a:t>Octopus</a:t>
            </a:r>
            <a:r>
              <a:rPr lang="fr-CA" altLang="fr-FR" dirty="0"/>
              <a:t>, 1 C2, 1 GLPI</a:t>
            </a:r>
          </a:p>
          <a:p>
            <a:pPr lvl="2">
              <a:lnSpc>
                <a:spcPct val="90000"/>
              </a:lnSpc>
            </a:pPr>
            <a:endParaRPr lang="fr-CA" altLang="fr-FR" dirty="0"/>
          </a:p>
          <a:p>
            <a:pPr marL="1371600" lvl="3" indent="0">
              <a:lnSpc>
                <a:spcPct val="90000"/>
              </a:lnSpc>
              <a:buNone/>
            </a:pPr>
            <a:endParaRPr lang="fr-CA" altLang="fr-FR" dirty="0"/>
          </a:p>
        </p:txBody>
      </p:sp>
    </p:spTree>
    <p:extLst>
      <p:ext uri="{BB962C8B-B14F-4D97-AF65-F5344CB8AC3E}">
        <p14:creationId xmlns:p14="http://schemas.microsoft.com/office/powerpoint/2010/main" val="360155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actuelle des systèmes RI (4/4)</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sz="2600" dirty="0"/>
              <a:t>Cartographie des infrastructures et équipements TI</a:t>
            </a:r>
          </a:p>
        </p:txBody>
      </p:sp>
      <p:graphicFrame>
        <p:nvGraphicFramePr>
          <p:cNvPr id="2" name="Tableau 1"/>
          <p:cNvGraphicFramePr>
            <a:graphicFrameLocks noGrp="1"/>
          </p:cNvGraphicFramePr>
          <p:nvPr>
            <p:extLst/>
          </p:nvPr>
        </p:nvGraphicFramePr>
        <p:xfrm>
          <a:off x="323528" y="2016888"/>
          <a:ext cx="8280923" cy="33070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699508">
                  <a:extLst>
                    <a:ext uri="{9D8B030D-6E8A-4147-A177-3AD203B41FA5}">
                      <a16:colId xmlns:a16="http://schemas.microsoft.com/office/drawing/2014/main" val="20003"/>
                    </a:ext>
                  </a:extLst>
                </a:gridCol>
                <a:gridCol w="740652">
                  <a:extLst>
                    <a:ext uri="{9D8B030D-6E8A-4147-A177-3AD203B41FA5}">
                      <a16:colId xmlns:a16="http://schemas.microsoft.com/office/drawing/2014/main" val="20004"/>
                    </a:ext>
                  </a:extLst>
                </a:gridCol>
                <a:gridCol w="720080">
                  <a:extLst>
                    <a:ext uri="{9D8B030D-6E8A-4147-A177-3AD203B41FA5}">
                      <a16:colId xmlns:a16="http://schemas.microsoft.com/office/drawing/2014/main" val="20005"/>
                    </a:ext>
                  </a:extLst>
                </a:gridCol>
                <a:gridCol w="2088235">
                  <a:extLst>
                    <a:ext uri="{9D8B030D-6E8A-4147-A177-3AD203B41FA5}">
                      <a16:colId xmlns:a16="http://schemas.microsoft.com/office/drawing/2014/main" val="20006"/>
                    </a:ext>
                  </a:extLst>
                </a:gridCol>
              </a:tblGrid>
              <a:tr h="370840">
                <a:tc>
                  <a:txBody>
                    <a:bodyPr/>
                    <a:lstStyle/>
                    <a:p>
                      <a:r>
                        <a:rPr lang="fr-CA" dirty="0"/>
                        <a:t>TYPE</a:t>
                      </a:r>
                    </a:p>
                  </a:txBody>
                  <a:tcPr/>
                </a:tc>
                <a:tc>
                  <a:txBody>
                    <a:bodyPr/>
                    <a:lstStyle/>
                    <a:p>
                      <a:r>
                        <a:rPr lang="fr-CA" dirty="0"/>
                        <a:t>NB INSTAL</a:t>
                      </a:r>
                    </a:p>
                  </a:txBody>
                  <a:tcPr/>
                </a:tc>
                <a:tc>
                  <a:txBody>
                    <a:bodyPr/>
                    <a:lstStyle/>
                    <a:p>
                      <a:r>
                        <a:rPr lang="fr-CA" dirty="0"/>
                        <a:t>TOTAL</a:t>
                      </a:r>
                    </a:p>
                  </a:txBody>
                  <a:tcPr/>
                </a:tc>
                <a:tc>
                  <a:txBody>
                    <a:bodyPr/>
                    <a:lstStyle/>
                    <a:p>
                      <a:r>
                        <a:rPr lang="fr-CA" dirty="0"/>
                        <a:t>0</a:t>
                      </a:r>
                      <a:r>
                        <a:rPr lang="fr-CA" baseline="0" dirty="0"/>
                        <a:t>  à 4 ans</a:t>
                      </a:r>
                      <a:endParaRPr lang="fr-CA" dirty="0"/>
                    </a:p>
                  </a:txBody>
                  <a:tcPr/>
                </a:tc>
                <a:tc>
                  <a:txBody>
                    <a:bodyPr/>
                    <a:lstStyle/>
                    <a:p>
                      <a:r>
                        <a:rPr lang="fr-CA" dirty="0"/>
                        <a:t>4 à 5 ans</a:t>
                      </a:r>
                    </a:p>
                  </a:txBody>
                  <a:tcPr/>
                </a:tc>
                <a:tc>
                  <a:txBody>
                    <a:bodyPr/>
                    <a:lstStyle/>
                    <a:p>
                      <a:r>
                        <a:rPr lang="fr-CA" dirty="0"/>
                        <a:t>5 ans et +</a:t>
                      </a:r>
                    </a:p>
                  </a:txBody>
                  <a:tcPr/>
                </a:tc>
                <a:tc>
                  <a:txBody>
                    <a:bodyPr/>
                    <a:lstStyle/>
                    <a:p>
                      <a:r>
                        <a:rPr lang="fr-CA" dirty="0"/>
                        <a:t>Commentaire</a:t>
                      </a:r>
                    </a:p>
                  </a:txBody>
                  <a:tcPr/>
                </a:tc>
                <a:extLst>
                  <a:ext uri="{0D108BD9-81ED-4DB2-BD59-A6C34878D82A}">
                    <a16:rowId xmlns:a16="http://schemas.microsoft.com/office/drawing/2014/main" val="10000"/>
                  </a:ext>
                </a:extLst>
              </a:tr>
              <a:tr h="370840">
                <a:tc>
                  <a:txBody>
                    <a:bodyPr/>
                    <a:lstStyle/>
                    <a:p>
                      <a:r>
                        <a:rPr lang="fr-CA" dirty="0"/>
                        <a:t>Postes</a:t>
                      </a:r>
                      <a:r>
                        <a:rPr lang="fr-CA" baseline="0" dirty="0"/>
                        <a:t> de travail</a:t>
                      </a:r>
                      <a:endParaRPr lang="fr-CA" dirty="0"/>
                    </a:p>
                  </a:txBody>
                  <a:tcPr/>
                </a:tc>
                <a:tc>
                  <a:txBody>
                    <a:bodyPr/>
                    <a:lstStyle/>
                    <a:p>
                      <a:r>
                        <a:rPr lang="fr-CA" dirty="0"/>
                        <a:t>135</a:t>
                      </a:r>
                    </a:p>
                  </a:txBody>
                  <a:tcPr/>
                </a:tc>
                <a:tc>
                  <a:txBody>
                    <a:bodyPr/>
                    <a:lstStyle/>
                    <a:p>
                      <a:r>
                        <a:rPr lang="fr-CA" dirty="0"/>
                        <a:t>10 643</a:t>
                      </a:r>
                    </a:p>
                  </a:txBody>
                  <a:tcPr/>
                </a:tc>
                <a:tc>
                  <a:txBody>
                    <a:bodyPr/>
                    <a:lstStyle/>
                    <a:p>
                      <a:r>
                        <a:rPr lang="fr-CA" dirty="0"/>
                        <a:t>4 415</a:t>
                      </a:r>
                    </a:p>
                  </a:txBody>
                  <a:tcPr/>
                </a:tc>
                <a:tc>
                  <a:txBody>
                    <a:bodyPr/>
                    <a:lstStyle/>
                    <a:p>
                      <a:r>
                        <a:rPr lang="fr-CA" dirty="0"/>
                        <a:t>2 751</a:t>
                      </a:r>
                    </a:p>
                  </a:txBody>
                  <a:tcPr/>
                </a:tc>
                <a:tc>
                  <a:txBody>
                    <a:bodyPr/>
                    <a:lstStyle/>
                    <a:p>
                      <a:r>
                        <a:rPr lang="fr-CA" dirty="0"/>
                        <a:t>3 477</a:t>
                      </a:r>
                    </a:p>
                  </a:txBody>
                  <a:tcPr/>
                </a:tc>
                <a:tc>
                  <a:txBody>
                    <a:bodyPr/>
                    <a:lstStyle/>
                    <a:p>
                      <a:r>
                        <a:rPr lang="fr-CA" dirty="0"/>
                        <a:t>PC, portable,</a:t>
                      </a:r>
                      <a:r>
                        <a:rPr lang="fr-CA" baseline="0" dirty="0"/>
                        <a:t> légers, tablettes</a:t>
                      </a:r>
                      <a:endParaRPr lang="fr-CA" dirty="0"/>
                    </a:p>
                  </a:txBody>
                  <a:tcPr/>
                </a:tc>
                <a:extLst>
                  <a:ext uri="{0D108BD9-81ED-4DB2-BD59-A6C34878D82A}">
                    <a16:rowId xmlns:a16="http://schemas.microsoft.com/office/drawing/2014/main" val="10001"/>
                  </a:ext>
                </a:extLst>
              </a:tr>
              <a:tr h="370840">
                <a:tc>
                  <a:txBody>
                    <a:bodyPr/>
                    <a:lstStyle/>
                    <a:p>
                      <a:r>
                        <a:rPr lang="fr-CA" dirty="0"/>
                        <a:t>Serveurs physiques</a:t>
                      </a:r>
                    </a:p>
                  </a:txBody>
                  <a:tcPr/>
                </a:tc>
                <a:tc>
                  <a:txBody>
                    <a:bodyPr/>
                    <a:lstStyle/>
                    <a:p>
                      <a:r>
                        <a:rPr lang="fr-CA" dirty="0"/>
                        <a:t>10</a:t>
                      </a:r>
                    </a:p>
                  </a:txBody>
                  <a:tcPr/>
                </a:tc>
                <a:tc>
                  <a:txBody>
                    <a:bodyPr/>
                    <a:lstStyle/>
                    <a:p>
                      <a:r>
                        <a:rPr lang="fr-CA" dirty="0"/>
                        <a:t>101</a:t>
                      </a:r>
                    </a:p>
                  </a:txBody>
                  <a:tcPr/>
                </a:tc>
                <a:tc>
                  <a:txBody>
                    <a:bodyPr/>
                    <a:lstStyle/>
                    <a:p>
                      <a:r>
                        <a:rPr lang="fr-CA" dirty="0"/>
                        <a:t>32</a:t>
                      </a:r>
                    </a:p>
                  </a:txBody>
                  <a:tcPr/>
                </a:tc>
                <a:tc>
                  <a:txBody>
                    <a:bodyPr/>
                    <a:lstStyle/>
                    <a:p>
                      <a:r>
                        <a:rPr lang="fr-CA" dirty="0"/>
                        <a:t>6</a:t>
                      </a:r>
                    </a:p>
                  </a:txBody>
                  <a:tcPr/>
                </a:tc>
                <a:tc>
                  <a:txBody>
                    <a:bodyPr/>
                    <a:lstStyle/>
                    <a:p>
                      <a:r>
                        <a:rPr lang="fr-CA" dirty="0"/>
                        <a:t>63</a:t>
                      </a:r>
                    </a:p>
                  </a:txBody>
                  <a:tcPr/>
                </a:tc>
                <a:tc>
                  <a:txBody>
                    <a:bodyPr/>
                    <a:lstStyle/>
                    <a:p>
                      <a:r>
                        <a:rPr lang="fr-CA" dirty="0"/>
                        <a:t>Manque JMA</a:t>
                      </a:r>
                    </a:p>
                  </a:txBody>
                  <a:tcPr/>
                </a:tc>
                <a:extLst>
                  <a:ext uri="{0D108BD9-81ED-4DB2-BD59-A6C34878D82A}">
                    <a16:rowId xmlns:a16="http://schemas.microsoft.com/office/drawing/2014/main" val="10002"/>
                  </a:ext>
                </a:extLst>
              </a:tr>
              <a:tr h="370840">
                <a:tc>
                  <a:txBody>
                    <a:bodyPr/>
                    <a:lstStyle/>
                    <a:p>
                      <a:r>
                        <a:rPr lang="fr-CA" dirty="0"/>
                        <a:t>Serveurs virtuels</a:t>
                      </a:r>
                    </a:p>
                  </a:txBody>
                  <a:tcPr/>
                </a:tc>
                <a:tc>
                  <a:txBody>
                    <a:bodyPr/>
                    <a:lstStyle/>
                    <a:p>
                      <a:r>
                        <a:rPr lang="fr-CA" dirty="0"/>
                        <a:t>10</a:t>
                      </a:r>
                    </a:p>
                  </a:txBody>
                  <a:tcPr/>
                </a:tc>
                <a:tc>
                  <a:txBody>
                    <a:bodyPr/>
                    <a:lstStyle/>
                    <a:p>
                      <a:r>
                        <a:rPr lang="fr-CA" dirty="0"/>
                        <a:t>713</a:t>
                      </a:r>
                    </a:p>
                  </a:txBody>
                  <a:tcPr/>
                </a:tc>
                <a:tc>
                  <a:txBody>
                    <a:bodyPr/>
                    <a:lstStyle/>
                    <a:p>
                      <a:r>
                        <a:rPr lang="fr-CA" dirty="0"/>
                        <a:t>108</a:t>
                      </a:r>
                    </a:p>
                  </a:txBody>
                  <a:tcPr/>
                </a:tc>
                <a:tc>
                  <a:txBody>
                    <a:bodyPr/>
                    <a:lstStyle/>
                    <a:p>
                      <a:r>
                        <a:rPr lang="fr-CA" dirty="0"/>
                        <a:t>61</a:t>
                      </a:r>
                    </a:p>
                  </a:txBody>
                  <a:tcPr/>
                </a:tc>
                <a:tc>
                  <a:txBody>
                    <a:bodyPr/>
                    <a:lstStyle/>
                    <a:p>
                      <a:r>
                        <a:rPr lang="fr-CA" dirty="0"/>
                        <a:t>176</a:t>
                      </a:r>
                    </a:p>
                  </a:txBody>
                  <a:tcPr/>
                </a:tc>
                <a:tc>
                  <a:txBody>
                    <a:bodyPr/>
                    <a:lstStyle/>
                    <a:p>
                      <a:r>
                        <a:rPr lang="fr-CA" dirty="0"/>
                        <a:t>Manque JMA et l’âge de plusieurs serveurs</a:t>
                      </a:r>
                    </a:p>
                  </a:txBody>
                  <a:tcPr/>
                </a:tc>
                <a:extLst>
                  <a:ext uri="{0D108BD9-81ED-4DB2-BD59-A6C34878D82A}">
                    <a16:rowId xmlns:a16="http://schemas.microsoft.com/office/drawing/2014/main" val="10003"/>
                  </a:ext>
                </a:extLst>
              </a:tr>
              <a:tr h="370840">
                <a:tc>
                  <a:txBody>
                    <a:bodyPr/>
                    <a:lstStyle/>
                    <a:p>
                      <a:r>
                        <a:rPr lang="fr-CA" dirty="0"/>
                        <a:t>Télécom.</a:t>
                      </a:r>
                    </a:p>
                  </a:txBody>
                  <a:tcPr/>
                </a:tc>
                <a:tc>
                  <a:txBody>
                    <a:bodyPr/>
                    <a:lstStyle/>
                    <a:p>
                      <a:r>
                        <a:rPr lang="fr-CA" dirty="0"/>
                        <a:t>135</a:t>
                      </a:r>
                    </a:p>
                  </a:txBody>
                  <a:tcPr/>
                </a:tc>
                <a:tc>
                  <a:txBody>
                    <a:bodyPr/>
                    <a:lstStyle/>
                    <a:p>
                      <a:r>
                        <a:rPr lang="fr-CA" dirty="0"/>
                        <a:t>884</a:t>
                      </a:r>
                    </a:p>
                  </a:txBody>
                  <a:tcPr/>
                </a:tc>
                <a:tc>
                  <a:txBody>
                    <a:bodyPr/>
                    <a:lstStyle/>
                    <a:p>
                      <a:r>
                        <a:rPr lang="fr-CA" dirty="0"/>
                        <a:t>321</a:t>
                      </a:r>
                    </a:p>
                  </a:txBody>
                  <a:tcPr/>
                </a:tc>
                <a:tc>
                  <a:txBody>
                    <a:bodyPr/>
                    <a:lstStyle/>
                    <a:p>
                      <a:r>
                        <a:rPr lang="fr-CA" dirty="0"/>
                        <a:t>22</a:t>
                      </a:r>
                    </a:p>
                  </a:txBody>
                  <a:tcPr/>
                </a:tc>
                <a:tc>
                  <a:txBody>
                    <a:bodyPr/>
                    <a:lstStyle/>
                    <a:p>
                      <a:r>
                        <a:rPr lang="fr-CA" dirty="0"/>
                        <a:t>541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txBody>
                  <a:tcPr/>
                </a:tc>
                <a:extLst>
                  <a:ext uri="{0D108BD9-81ED-4DB2-BD59-A6C34878D82A}">
                    <a16:rowId xmlns:a16="http://schemas.microsoft.com/office/drawing/2014/main" val="10004"/>
                  </a:ext>
                </a:extLst>
              </a:tr>
              <a:tr h="370840">
                <a:tc>
                  <a:txBody>
                    <a:bodyPr/>
                    <a:lstStyle/>
                    <a:p>
                      <a:r>
                        <a:rPr lang="fr-CA" dirty="0"/>
                        <a:t>Active directory</a:t>
                      </a:r>
                    </a:p>
                  </a:txBody>
                  <a:tcPr/>
                </a:tc>
                <a:tc>
                  <a:txBody>
                    <a:bodyPr/>
                    <a:lstStyle/>
                    <a:p>
                      <a:r>
                        <a:rPr lang="fr-CA" dirty="0"/>
                        <a:t>10</a:t>
                      </a:r>
                    </a:p>
                  </a:txBody>
                  <a:tcPr/>
                </a:tc>
                <a:tc>
                  <a:txBody>
                    <a:bodyPr/>
                    <a:lstStyle/>
                    <a:p>
                      <a:r>
                        <a:rPr lang="fr-CA" dirty="0"/>
                        <a:t>10</a:t>
                      </a:r>
                    </a:p>
                  </a:txBody>
                  <a:tcPr/>
                </a:tc>
                <a:tc>
                  <a:txBody>
                    <a:bodyPr/>
                    <a:lstStyle/>
                    <a:p>
                      <a:endParaRPr lang="fr-CA" dirty="0"/>
                    </a:p>
                  </a:txBody>
                  <a:tcPr/>
                </a:tc>
                <a:tc>
                  <a:txBody>
                    <a:bodyPr/>
                    <a:lstStyle/>
                    <a:p>
                      <a:endParaRPr lang="fr-CA" dirty="0"/>
                    </a:p>
                  </a:txBody>
                  <a:tcPr/>
                </a:tc>
                <a:tc>
                  <a:txBody>
                    <a:bodyPr/>
                    <a:lstStyle/>
                    <a:p>
                      <a:endParaRPr lang="fr-CA" dirty="0"/>
                    </a:p>
                  </a:txBody>
                  <a:tcPr/>
                </a:tc>
                <a:tc>
                  <a:txBody>
                    <a:bodyPr/>
                    <a:lstStyle/>
                    <a:p>
                      <a:endParaRPr lang="fr-CA"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66305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marL="457200" indent="-457200" algn="l">
              <a:buFont typeface="Arial" panose="020B0604020202020204" pitchFamily="34" charset="0"/>
              <a:buChar char="•"/>
            </a:pPr>
            <a:r>
              <a:rPr lang="fr-CA" sz="2600" dirty="0"/>
              <a:t>Cartographie des interfaces</a:t>
            </a:r>
          </a:p>
        </p:txBody>
      </p:sp>
      <p:pic>
        <p:nvPicPr>
          <p:cNvPr id="2" name="Image 1"/>
          <p:cNvPicPr>
            <a:picLocks noChangeAspect="1"/>
          </p:cNvPicPr>
          <p:nvPr/>
        </p:nvPicPr>
        <p:blipFill>
          <a:blip r:embed="rId2"/>
          <a:stretch>
            <a:fillRect/>
          </a:stretch>
        </p:blipFill>
        <p:spPr>
          <a:xfrm>
            <a:off x="251520" y="908720"/>
            <a:ext cx="8716963" cy="5468030"/>
          </a:xfrm>
          <a:prstGeom prst="rect">
            <a:avLst/>
          </a:prstGeom>
        </p:spPr>
      </p:pic>
    </p:spTree>
    <p:extLst>
      <p:ext uri="{BB962C8B-B14F-4D97-AF65-F5344CB8AC3E}">
        <p14:creationId xmlns:p14="http://schemas.microsoft.com/office/powerpoint/2010/main" val="1568349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81917"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Constats</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fr-CA" altLang="fr-FR" dirty="0"/>
              <a:t>Les actifs informationnels du CIUSSS CSIM sont dispersés dans 10 centres de traitements avec 10 répertoires d’entreprise différents et avec des normes et des standards différents, ce qui :</a:t>
            </a:r>
          </a:p>
          <a:p>
            <a:pPr lvl="1">
              <a:lnSpc>
                <a:spcPct val="90000"/>
              </a:lnSpc>
            </a:pPr>
            <a:endParaRPr lang="fr-CA" altLang="fr-FR" dirty="0"/>
          </a:p>
          <a:p>
            <a:pPr lvl="2">
              <a:lnSpc>
                <a:spcPct val="90000"/>
              </a:lnSpc>
            </a:pPr>
            <a:r>
              <a:rPr lang="fr-CA" altLang="fr-FR" sz="2000" dirty="0"/>
              <a:t>ne permet pas d’en assurer une gestion de base ni même d’avoir un inventaire à jours de tous ces actifs</a:t>
            </a:r>
          </a:p>
          <a:p>
            <a:pPr lvl="2">
              <a:lnSpc>
                <a:spcPct val="90000"/>
              </a:lnSpc>
            </a:pPr>
            <a:endParaRPr lang="fr-CA" altLang="fr-FR" sz="2000" dirty="0"/>
          </a:p>
          <a:p>
            <a:pPr lvl="2">
              <a:lnSpc>
                <a:spcPct val="90000"/>
              </a:lnSpc>
            </a:pPr>
            <a:r>
              <a:rPr lang="fr-CA" altLang="fr-FR" sz="2000" dirty="0"/>
              <a:t>rend ces actifs vulnérables aux bris de sécurité de toutes sortes ( virus, intrusions, etc.)</a:t>
            </a:r>
          </a:p>
          <a:p>
            <a:pPr lvl="2">
              <a:lnSpc>
                <a:spcPct val="90000"/>
              </a:lnSpc>
            </a:pPr>
            <a:endParaRPr lang="fr-CA" altLang="fr-FR" sz="2000" dirty="0"/>
          </a:p>
          <a:p>
            <a:pPr lvl="2">
              <a:lnSpc>
                <a:spcPct val="90000"/>
              </a:lnSpc>
            </a:pPr>
            <a:r>
              <a:rPr lang="fr-CA" altLang="fr-FR" sz="2000" dirty="0"/>
              <a:t>rend ces actifs vulnérables aux pannes de système</a:t>
            </a:r>
          </a:p>
          <a:p>
            <a:pPr lvl="2">
              <a:lnSpc>
                <a:spcPct val="90000"/>
              </a:lnSpc>
            </a:pPr>
            <a:endParaRPr lang="fr-CA" altLang="fr-FR" sz="2000" dirty="0"/>
          </a:p>
          <a:p>
            <a:pPr lvl="2">
              <a:lnSpc>
                <a:spcPct val="90000"/>
              </a:lnSpc>
            </a:pPr>
            <a:r>
              <a:rPr lang="fr-CA" altLang="fr-FR" sz="2000" dirty="0"/>
              <a:t>ne permet pas d’assurer un services de support aux utilisateurs uniforme et efficient</a:t>
            </a:r>
          </a:p>
        </p:txBody>
      </p:sp>
    </p:spTree>
    <p:extLst>
      <p:ext uri="{BB962C8B-B14F-4D97-AF65-F5344CB8AC3E}">
        <p14:creationId xmlns:p14="http://schemas.microsoft.com/office/powerpoint/2010/main" val="253727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Connecteur droit 45"/>
          <p:cNvCxnSpPr/>
          <p:nvPr/>
        </p:nvCxnSpPr>
        <p:spPr>
          <a:xfrm>
            <a:off x="6732240" y="4797152"/>
            <a:ext cx="344367"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p:cNvCxnSpPr>
            <a:stCxn id="3" idx="1"/>
            <a:endCxn id="24" idx="5"/>
          </p:cNvCxnSpPr>
          <p:nvPr/>
        </p:nvCxnSpPr>
        <p:spPr>
          <a:xfrm>
            <a:off x="6337627" y="2119498"/>
            <a:ext cx="807031" cy="4820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0"/>
            <a:ext cx="4067944" cy="68580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llipse 1"/>
          <p:cNvSpPr/>
          <p:nvPr/>
        </p:nvSpPr>
        <p:spPr>
          <a:xfrm>
            <a:off x="4949132" y="757213"/>
            <a:ext cx="1584176" cy="1584176"/>
          </a:xfrm>
          <a:prstGeom prst="ellipse">
            <a:avLst/>
          </a:prstGeom>
          <a:solidFill>
            <a:srgbClr val="3080C3">
              <a:alpha val="67843"/>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7109372" y="2260997"/>
            <a:ext cx="1152128" cy="1152128"/>
          </a:xfrm>
          <a:prstGeom prst="ellipse">
            <a:avLst/>
          </a:prstGeom>
          <a:solidFill>
            <a:srgbClr val="3080C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Ellipse 8"/>
          <p:cNvSpPr/>
          <p:nvPr/>
        </p:nvSpPr>
        <p:spPr>
          <a:xfrm>
            <a:off x="6245276" y="3926552"/>
            <a:ext cx="792088" cy="792088"/>
          </a:xfrm>
          <a:prstGeom prst="ellipse">
            <a:avLst/>
          </a:prstGeom>
          <a:solidFill>
            <a:srgbClr val="C6E3F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47"/>
          <p:cNvSpPr txBox="1">
            <a:spLocks noChangeArrowheads="1"/>
          </p:cNvSpPr>
          <p:nvPr>
            <p:custDataLst>
              <p:tags r:id="rId1"/>
            </p:custDataLst>
          </p:nvPr>
        </p:nvSpPr>
        <p:spPr bwMode="auto">
          <a:xfrm>
            <a:off x="5193696" y="476672"/>
            <a:ext cx="1126490" cy="446276"/>
          </a:xfrm>
          <a:prstGeom prst="rect">
            <a:avLst/>
          </a:prstGeom>
          <a:noFill/>
          <a:ln w="9525">
            <a:noFill/>
            <a:miter lim="800000"/>
            <a:headEnd/>
            <a:tailEnd/>
          </a:ln>
        </p:spPr>
        <p:txBody>
          <a:bodyPr wrap="square">
            <a:spAutoFit/>
          </a:bodyPr>
          <a:lstStyle/>
          <a:p>
            <a:pPr algn="ctr"/>
            <a:r>
              <a:rPr lang="fr-CA" sz="1400" b="1" dirty="0">
                <a:solidFill>
                  <a:schemeClr val="tx1">
                    <a:lumMod val="65000"/>
                    <a:lumOff val="35000"/>
                  </a:schemeClr>
                </a:solidFill>
              </a:rPr>
              <a:t>Avant 1990</a:t>
            </a:r>
          </a:p>
          <a:p>
            <a:pPr algn="ctr"/>
            <a:endParaRPr lang="fr-CA" sz="900" dirty="0">
              <a:solidFill>
                <a:schemeClr val="tx1">
                  <a:lumMod val="65000"/>
                  <a:lumOff val="35000"/>
                </a:schemeClr>
              </a:solidFill>
            </a:endParaRPr>
          </a:p>
        </p:txBody>
      </p:sp>
      <p:sp>
        <p:nvSpPr>
          <p:cNvPr id="11" name="ZoneTexte 47"/>
          <p:cNvSpPr txBox="1">
            <a:spLocks noChangeArrowheads="1"/>
          </p:cNvSpPr>
          <p:nvPr>
            <p:custDataLst>
              <p:tags r:id="rId2"/>
            </p:custDataLst>
          </p:nvPr>
        </p:nvSpPr>
        <p:spPr bwMode="auto">
          <a:xfrm>
            <a:off x="5228618" y="1063324"/>
            <a:ext cx="1080120" cy="769441"/>
          </a:xfrm>
          <a:prstGeom prst="rect">
            <a:avLst/>
          </a:prstGeom>
          <a:noFill/>
          <a:ln w="9525">
            <a:noFill/>
            <a:miter lim="800000"/>
            <a:headEnd/>
            <a:tailEnd/>
          </a:ln>
        </p:spPr>
        <p:txBody>
          <a:bodyPr wrap="square">
            <a:spAutoFit/>
          </a:bodyPr>
          <a:lstStyle/>
          <a:p>
            <a:r>
              <a:rPr lang="fr-CA" sz="4400" b="1" dirty="0"/>
              <a:t>920</a:t>
            </a:r>
            <a:endParaRPr lang="fr-CA" sz="4400" dirty="0"/>
          </a:p>
        </p:txBody>
      </p:sp>
      <p:sp>
        <p:nvSpPr>
          <p:cNvPr id="12" name="ZoneTexte 47"/>
          <p:cNvSpPr txBox="1">
            <a:spLocks noChangeArrowheads="1"/>
          </p:cNvSpPr>
          <p:nvPr>
            <p:custDataLst>
              <p:tags r:id="rId3"/>
            </p:custDataLst>
          </p:nvPr>
        </p:nvSpPr>
        <p:spPr bwMode="auto">
          <a:xfrm>
            <a:off x="5084602" y="1608967"/>
            <a:ext cx="1309885" cy="307777"/>
          </a:xfrm>
          <a:prstGeom prst="rect">
            <a:avLst/>
          </a:prstGeom>
          <a:noFill/>
          <a:ln w="9525">
            <a:noFill/>
            <a:miter lim="800000"/>
            <a:headEnd/>
            <a:tailEnd/>
          </a:ln>
        </p:spPr>
        <p:txBody>
          <a:bodyPr wrap="square">
            <a:spAutoFit/>
          </a:bodyPr>
          <a:lstStyle/>
          <a:p>
            <a:pPr algn="ctr"/>
            <a:r>
              <a:rPr lang="fr-CA" sz="1400" dirty="0"/>
              <a:t>établissements</a:t>
            </a:r>
            <a:endParaRPr lang="fr-CA" sz="900" dirty="0"/>
          </a:p>
        </p:txBody>
      </p:sp>
      <p:sp>
        <p:nvSpPr>
          <p:cNvPr id="14" name="ZoneTexte 47"/>
          <p:cNvSpPr txBox="1">
            <a:spLocks noChangeArrowheads="1"/>
          </p:cNvSpPr>
          <p:nvPr>
            <p:custDataLst>
              <p:tags r:id="rId4"/>
            </p:custDataLst>
          </p:nvPr>
        </p:nvSpPr>
        <p:spPr bwMode="auto">
          <a:xfrm>
            <a:off x="7105732" y="1956571"/>
            <a:ext cx="1217144" cy="307777"/>
          </a:xfrm>
          <a:prstGeom prst="rect">
            <a:avLst/>
          </a:prstGeom>
          <a:noFill/>
          <a:ln w="9525">
            <a:noFill/>
            <a:miter lim="800000"/>
            <a:headEnd/>
            <a:tailEnd/>
          </a:ln>
        </p:spPr>
        <p:txBody>
          <a:bodyPr wrap="square">
            <a:spAutoFit/>
          </a:bodyPr>
          <a:lstStyle/>
          <a:p>
            <a:pPr algn="ctr"/>
            <a:r>
              <a:rPr lang="fr-CA" sz="1400" b="1" dirty="0">
                <a:solidFill>
                  <a:schemeClr val="tx1">
                    <a:lumMod val="65000"/>
                    <a:lumOff val="35000"/>
                  </a:schemeClr>
                </a:solidFill>
              </a:rPr>
              <a:t>31 mars 2003</a:t>
            </a:r>
          </a:p>
        </p:txBody>
      </p:sp>
      <p:sp>
        <p:nvSpPr>
          <p:cNvPr id="15" name="ZoneTexte 47"/>
          <p:cNvSpPr txBox="1">
            <a:spLocks noChangeArrowheads="1"/>
          </p:cNvSpPr>
          <p:nvPr>
            <p:custDataLst>
              <p:tags r:id="rId5"/>
            </p:custDataLst>
          </p:nvPr>
        </p:nvSpPr>
        <p:spPr bwMode="auto">
          <a:xfrm>
            <a:off x="7219204" y="2457114"/>
            <a:ext cx="1080120" cy="646331"/>
          </a:xfrm>
          <a:prstGeom prst="rect">
            <a:avLst/>
          </a:prstGeom>
          <a:noFill/>
          <a:ln w="9525">
            <a:noFill/>
            <a:miter lim="800000"/>
            <a:headEnd/>
            <a:tailEnd/>
          </a:ln>
        </p:spPr>
        <p:txBody>
          <a:bodyPr wrap="square">
            <a:spAutoFit/>
          </a:bodyPr>
          <a:lstStyle/>
          <a:p>
            <a:r>
              <a:rPr lang="fr-CA" sz="3600" b="1" dirty="0">
                <a:solidFill>
                  <a:schemeClr val="bg1"/>
                </a:solidFill>
              </a:rPr>
              <a:t>468</a:t>
            </a:r>
            <a:endParaRPr lang="fr-CA" sz="3600" dirty="0">
              <a:solidFill>
                <a:schemeClr val="bg1"/>
              </a:solidFill>
            </a:endParaRPr>
          </a:p>
        </p:txBody>
      </p:sp>
      <p:sp>
        <p:nvSpPr>
          <p:cNvPr id="18" name="ZoneTexte 47"/>
          <p:cNvSpPr txBox="1">
            <a:spLocks noChangeArrowheads="1"/>
          </p:cNvSpPr>
          <p:nvPr>
            <p:custDataLst>
              <p:tags r:id="rId6"/>
            </p:custDataLst>
          </p:nvPr>
        </p:nvSpPr>
        <p:spPr bwMode="auto">
          <a:xfrm>
            <a:off x="7027264" y="2880616"/>
            <a:ext cx="1309885" cy="261610"/>
          </a:xfrm>
          <a:prstGeom prst="rect">
            <a:avLst/>
          </a:prstGeom>
          <a:noFill/>
          <a:ln w="9525">
            <a:noFill/>
            <a:miter lim="800000"/>
            <a:headEnd/>
            <a:tailEnd/>
          </a:ln>
        </p:spPr>
        <p:txBody>
          <a:bodyPr wrap="square">
            <a:spAutoFit/>
          </a:bodyPr>
          <a:lstStyle/>
          <a:p>
            <a:pPr algn="ctr"/>
            <a:r>
              <a:rPr lang="fr-CA" sz="1100" dirty="0">
                <a:solidFill>
                  <a:schemeClr val="bg1"/>
                </a:solidFill>
              </a:rPr>
              <a:t>établissements</a:t>
            </a:r>
          </a:p>
        </p:txBody>
      </p:sp>
      <p:sp>
        <p:nvSpPr>
          <p:cNvPr id="19" name="ZoneTexte 47"/>
          <p:cNvSpPr txBox="1">
            <a:spLocks noChangeArrowheads="1"/>
          </p:cNvSpPr>
          <p:nvPr>
            <p:custDataLst>
              <p:tags r:id="rId7"/>
            </p:custDataLst>
          </p:nvPr>
        </p:nvSpPr>
        <p:spPr bwMode="auto">
          <a:xfrm>
            <a:off x="6008520" y="3655953"/>
            <a:ext cx="1287598" cy="307777"/>
          </a:xfrm>
          <a:prstGeom prst="rect">
            <a:avLst/>
          </a:prstGeom>
          <a:noFill/>
          <a:ln w="9525">
            <a:noFill/>
            <a:miter lim="800000"/>
            <a:headEnd/>
            <a:tailEnd/>
          </a:ln>
        </p:spPr>
        <p:txBody>
          <a:bodyPr wrap="square">
            <a:spAutoFit/>
          </a:bodyPr>
          <a:lstStyle/>
          <a:p>
            <a:pPr algn="ctr"/>
            <a:r>
              <a:rPr lang="fr-CA" sz="1400" b="1" dirty="0">
                <a:solidFill>
                  <a:schemeClr val="tx1">
                    <a:lumMod val="65000"/>
                    <a:lumOff val="35000"/>
                  </a:schemeClr>
                </a:solidFill>
              </a:rPr>
              <a:t>Automne 2004</a:t>
            </a:r>
          </a:p>
        </p:txBody>
      </p:sp>
      <p:sp>
        <p:nvSpPr>
          <p:cNvPr id="22" name="ZoneTexte 47"/>
          <p:cNvSpPr txBox="1">
            <a:spLocks noChangeArrowheads="1"/>
          </p:cNvSpPr>
          <p:nvPr>
            <p:custDataLst>
              <p:tags r:id="rId8"/>
            </p:custDataLst>
          </p:nvPr>
        </p:nvSpPr>
        <p:spPr bwMode="auto">
          <a:xfrm>
            <a:off x="6271447" y="4073001"/>
            <a:ext cx="786649" cy="523220"/>
          </a:xfrm>
          <a:prstGeom prst="rect">
            <a:avLst/>
          </a:prstGeom>
          <a:noFill/>
          <a:ln w="9525">
            <a:noFill/>
            <a:miter lim="800000"/>
            <a:headEnd/>
            <a:tailEnd/>
          </a:ln>
        </p:spPr>
        <p:txBody>
          <a:bodyPr wrap="square">
            <a:spAutoFit/>
          </a:bodyPr>
          <a:lstStyle/>
          <a:p>
            <a:r>
              <a:rPr lang="fr-CA" sz="2800" b="1" dirty="0"/>
              <a:t>182</a:t>
            </a:r>
            <a:endParaRPr lang="fr-CA" sz="2800" dirty="0"/>
          </a:p>
        </p:txBody>
      </p:sp>
      <p:sp>
        <p:nvSpPr>
          <p:cNvPr id="23" name="ZoneTexte 47"/>
          <p:cNvSpPr txBox="1">
            <a:spLocks noChangeArrowheads="1"/>
          </p:cNvSpPr>
          <p:nvPr>
            <p:custDataLst>
              <p:tags r:id="rId9"/>
            </p:custDataLst>
          </p:nvPr>
        </p:nvSpPr>
        <p:spPr bwMode="auto">
          <a:xfrm>
            <a:off x="6982448" y="4279866"/>
            <a:ext cx="1622000" cy="376450"/>
          </a:xfrm>
          <a:prstGeom prst="rect">
            <a:avLst/>
          </a:prstGeom>
          <a:noFill/>
          <a:ln w="9525">
            <a:noFill/>
            <a:miter lim="800000"/>
            <a:headEnd/>
            <a:tailEnd/>
          </a:ln>
        </p:spPr>
        <p:txBody>
          <a:bodyPr wrap="square">
            <a:spAutoFit/>
          </a:bodyPr>
          <a:lstStyle/>
          <a:p>
            <a:pPr algn="ctr">
              <a:lnSpc>
                <a:spcPts val="1100"/>
              </a:lnSpc>
            </a:pPr>
            <a:r>
              <a:rPr lang="fr-CA" sz="1100" dirty="0"/>
              <a:t>établissements publics</a:t>
            </a:r>
          </a:p>
          <a:p>
            <a:pPr algn="ctr">
              <a:lnSpc>
                <a:spcPts val="1100"/>
              </a:lnSpc>
            </a:pPr>
            <a:r>
              <a:rPr lang="fr-CA" sz="1100" dirty="0"/>
              <a:t>avec la création des CSSS</a:t>
            </a:r>
          </a:p>
        </p:txBody>
      </p:sp>
      <p:sp>
        <p:nvSpPr>
          <p:cNvPr id="25" name="Ellipse 24"/>
          <p:cNvSpPr/>
          <p:nvPr/>
        </p:nvSpPr>
        <p:spPr>
          <a:xfrm>
            <a:off x="7678710" y="3447538"/>
            <a:ext cx="80554" cy="80554"/>
          </a:xfrm>
          <a:prstGeom prst="ellipse">
            <a:avLst/>
          </a:prstGeom>
          <a:solidFill>
            <a:srgbClr val="2D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Ellipse 25"/>
          <p:cNvSpPr/>
          <p:nvPr/>
        </p:nvSpPr>
        <p:spPr>
          <a:xfrm>
            <a:off x="7062369" y="4166281"/>
            <a:ext cx="80554" cy="80554"/>
          </a:xfrm>
          <a:prstGeom prst="ellipse">
            <a:avLst/>
          </a:prstGeom>
          <a:solidFill>
            <a:srgbClr val="2D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Ellipse 2"/>
          <p:cNvSpPr/>
          <p:nvPr/>
        </p:nvSpPr>
        <p:spPr>
          <a:xfrm>
            <a:off x="6325830" y="2107701"/>
            <a:ext cx="80554" cy="80554"/>
          </a:xfrm>
          <a:prstGeom prst="ellipse">
            <a:avLst/>
          </a:prstGeom>
          <a:solidFill>
            <a:srgbClr val="2D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Ellipse 23"/>
          <p:cNvSpPr/>
          <p:nvPr/>
        </p:nvSpPr>
        <p:spPr>
          <a:xfrm>
            <a:off x="7075901" y="2532829"/>
            <a:ext cx="80554" cy="80554"/>
          </a:xfrm>
          <a:prstGeom prst="ellipse">
            <a:avLst/>
          </a:prstGeom>
          <a:solidFill>
            <a:srgbClr val="2D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31" name="Connecteur droit 30"/>
          <p:cNvCxnSpPr>
            <a:stCxn id="25" idx="3"/>
            <a:endCxn id="26" idx="7"/>
          </p:cNvCxnSpPr>
          <p:nvPr/>
        </p:nvCxnSpPr>
        <p:spPr>
          <a:xfrm flipH="1">
            <a:off x="7131126" y="3516295"/>
            <a:ext cx="559381" cy="661783"/>
          </a:xfrm>
          <a:prstGeom prst="line">
            <a:avLst/>
          </a:prstGeom>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6682419" y="4719773"/>
            <a:ext cx="80554" cy="80554"/>
          </a:xfrm>
          <a:prstGeom prst="ellipse">
            <a:avLst/>
          </a:prstGeom>
          <a:solidFill>
            <a:srgbClr val="2D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7" name="ZoneTexte 47"/>
          <p:cNvSpPr txBox="1">
            <a:spLocks noChangeArrowheads="1"/>
          </p:cNvSpPr>
          <p:nvPr>
            <p:custDataLst>
              <p:tags r:id="rId10"/>
            </p:custDataLst>
          </p:nvPr>
        </p:nvSpPr>
        <p:spPr bwMode="auto">
          <a:xfrm>
            <a:off x="728118" y="2657260"/>
            <a:ext cx="2952328" cy="1033488"/>
          </a:xfrm>
          <a:prstGeom prst="rect">
            <a:avLst/>
          </a:prstGeom>
          <a:noFill/>
          <a:ln w="9525">
            <a:noFill/>
            <a:miter lim="800000"/>
            <a:headEnd/>
            <a:tailEnd/>
          </a:ln>
        </p:spPr>
        <p:txBody>
          <a:bodyPr wrap="square">
            <a:spAutoFit/>
          </a:bodyPr>
          <a:lstStyle/>
          <a:p>
            <a:pPr>
              <a:lnSpc>
                <a:spcPts val="2400"/>
              </a:lnSpc>
            </a:pPr>
            <a:r>
              <a:rPr lang="fr-CA" sz="2800" b="1" spc="-150" dirty="0">
                <a:solidFill>
                  <a:schemeClr val="bg1"/>
                </a:solidFill>
                <a:latin typeface="+mj-lt"/>
                <a:ea typeface="Kozuka Gothic Pr6N H" panose="020B0800000000000000" pitchFamily="34" charset="-128"/>
              </a:rPr>
              <a:t>L’évolution du système de santé</a:t>
            </a:r>
          </a:p>
          <a:p>
            <a:pPr>
              <a:lnSpc>
                <a:spcPts val="2400"/>
              </a:lnSpc>
            </a:pPr>
            <a:r>
              <a:rPr lang="fr-CA" sz="2800" b="1" spc="-150" dirty="0">
                <a:solidFill>
                  <a:schemeClr val="bg1"/>
                </a:solidFill>
                <a:latin typeface="+mj-lt"/>
                <a:ea typeface="Kozuka Gothic Pr6N H" panose="020B0800000000000000" pitchFamily="34" charset="-128"/>
              </a:rPr>
              <a:t>au Québec</a:t>
            </a:r>
          </a:p>
        </p:txBody>
      </p:sp>
      <p:sp>
        <p:nvSpPr>
          <p:cNvPr id="40" name="Ellipse 39"/>
          <p:cNvSpPr/>
          <p:nvPr/>
        </p:nvSpPr>
        <p:spPr>
          <a:xfrm>
            <a:off x="6902975" y="5441032"/>
            <a:ext cx="648072" cy="648072"/>
          </a:xfrm>
          <a:prstGeom prst="ellipse">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2" name="ZoneTexte 47"/>
          <p:cNvSpPr txBox="1">
            <a:spLocks noChangeArrowheads="1"/>
          </p:cNvSpPr>
          <p:nvPr>
            <p:custDataLst>
              <p:tags r:id="rId11"/>
            </p:custDataLst>
          </p:nvPr>
        </p:nvSpPr>
        <p:spPr bwMode="auto">
          <a:xfrm>
            <a:off x="6955443" y="5498068"/>
            <a:ext cx="786649" cy="523220"/>
          </a:xfrm>
          <a:prstGeom prst="rect">
            <a:avLst/>
          </a:prstGeom>
          <a:noFill/>
          <a:ln w="9525">
            <a:noFill/>
            <a:miter lim="800000"/>
            <a:headEnd/>
            <a:tailEnd/>
          </a:ln>
        </p:spPr>
        <p:txBody>
          <a:bodyPr wrap="square">
            <a:spAutoFit/>
          </a:bodyPr>
          <a:lstStyle/>
          <a:p>
            <a:r>
              <a:rPr lang="fr-CA" sz="2800" b="1" dirty="0"/>
              <a:t>34</a:t>
            </a:r>
            <a:endParaRPr lang="fr-CA" sz="2800" dirty="0"/>
          </a:p>
        </p:txBody>
      </p:sp>
      <p:sp>
        <p:nvSpPr>
          <p:cNvPr id="43" name="ZoneTexte 47"/>
          <p:cNvSpPr txBox="1">
            <a:spLocks noChangeArrowheads="1"/>
          </p:cNvSpPr>
          <p:nvPr>
            <p:custDataLst>
              <p:tags r:id="rId12"/>
            </p:custDataLst>
          </p:nvPr>
        </p:nvSpPr>
        <p:spPr bwMode="auto">
          <a:xfrm>
            <a:off x="7028818" y="5157192"/>
            <a:ext cx="1287598" cy="307777"/>
          </a:xfrm>
          <a:prstGeom prst="rect">
            <a:avLst/>
          </a:prstGeom>
          <a:noFill/>
          <a:ln w="9525">
            <a:noFill/>
            <a:miter lim="800000"/>
            <a:headEnd/>
            <a:tailEnd/>
          </a:ln>
        </p:spPr>
        <p:txBody>
          <a:bodyPr wrap="square">
            <a:spAutoFit/>
          </a:bodyPr>
          <a:lstStyle/>
          <a:p>
            <a:pPr algn="ctr"/>
            <a:r>
              <a:rPr lang="fr-CA" sz="1400" b="1" dirty="0">
                <a:solidFill>
                  <a:schemeClr val="tx1">
                    <a:lumMod val="65000"/>
                    <a:lumOff val="35000"/>
                  </a:schemeClr>
                </a:solidFill>
              </a:rPr>
              <a:t>1</a:t>
            </a:r>
            <a:r>
              <a:rPr lang="fr-CA" sz="1400" b="1" baseline="30000" dirty="0">
                <a:solidFill>
                  <a:schemeClr val="tx1">
                    <a:lumMod val="65000"/>
                    <a:lumOff val="35000"/>
                  </a:schemeClr>
                </a:solidFill>
              </a:rPr>
              <a:t>er</a:t>
            </a:r>
            <a:r>
              <a:rPr lang="fr-CA" sz="1400" b="1" dirty="0">
                <a:solidFill>
                  <a:schemeClr val="tx1">
                    <a:lumMod val="65000"/>
                    <a:lumOff val="35000"/>
                  </a:schemeClr>
                </a:solidFill>
              </a:rPr>
              <a:t> avril 2015</a:t>
            </a:r>
          </a:p>
        </p:txBody>
      </p:sp>
      <p:sp>
        <p:nvSpPr>
          <p:cNvPr id="44" name="Rectangle 43"/>
          <p:cNvSpPr/>
          <p:nvPr/>
        </p:nvSpPr>
        <p:spPr>
          <a:xfrm>
            <a:off x="7503421" y="5704146"/>
            <a:ext cx="1043877" cy="374461"/>
          </a:xfrm>
          <a:prstGeom prst="rect">
            <a:avLst/>
          </a:prstGeom>
        </p:spPr>
        <p:txBody>
          <a:bodyPr wrap="none">
            <a:spAutoFit/>
          </a:bodyPr>
          <a:lstStyle/>
          <a:p>
            <a:pPr algn="ctr">
              <a:lnSpc>
                <a:spcPts val="1100"/>
              </a:lnSpc>
            </a:pPr>
            <a:r>
              <a:rPr lang="fr-CA" sz="1100" dirty="0"/>
              <a:t>établissements</a:t>
            </a:r>
          </a:p>
          <a:p>
            <a:pPr algn="ctr">
              <a:lnSpc>
                <a:spcPts val="1100"/>
              </a:lnSpc>
            </a:pPr>
            <a:r>
              <a:rPr lang="fr-CA" sz="1100" dirty="0"/>
              <a:t>publics</a:t>
            </a:r>
          </a:p>
        </p:txBody>
      </p:sp>
      <p:sp>
        <p:nvSpPr>
          <p:cNvPr id="58" name="Ellipse 57"/>
          <p:cNvSpPr/>
          <p:nvPr/>
        </p:nvSpPr>
        <p:spPr>
          <a:xfrm>
            <a:off x="7020272" y="5373216"/>
            <a:ext cx="80554" cy="80554"/>
          </a:xfrm>
          <a:prstGeom prst="ellipse">
            <a:avLst/>
          </a:prstGeom>
          <a:solidFill>
            <a:srgbClr val="2D50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565683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81917"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Constats</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fr-CA" altLang="fr-FR" dirty="0"/>
              <a:t>Les dossiers usagers sont répartis dans 10 Index-patients locaux (IPL) différents (</a:t>
            </a:r>
            <a:r>
              <a:rPr lang="fr-CA" altLang="fr-FR" dirty="0" err="1"/>
              <a:t>Logibec</a:t>
            </a:r>
            <a:r>
              <a:rPr lang="fr-CA" altLang="fr-FR" dirty="0"/>
              <a:t>, I-CLSC, SICHELD, SIPAD, SIC-SRD et PIJ) et 5 Index-patients d’organisation (IPO) différents </a:t>
            </a:r>
            <a:r>
              <a:rPr lang="fr-CA" altLang="fr-FR" dirty="0" err="1"/>
              <a:t>Logibec</a:t>
            </a:r>
            <a:r>
              <a:rPr lang="fr-CA" altLang="fr-FR" dirty="0"/>
              <a:t>, ce qui :</a:t>
            </a:r>
          </a:p>
          <a:p>
            <a:pPr lvl="1">
              <a:lnSpc>
                <a:spcPct val="90000"/>
              </a:lnSpc>
            </a:pPr>
            <a:endParaRPr lang="fr-CA" altLang="fr-FR" sz="2200" dirty="0"/>
          </a:p>
          <a:p>
            <a:pPr lvl="2">
              <a:lnSpc>
                <a:spcPct val="90000"/>
              </a:lnSpc>
            </a:pPr>
            <a:r>
              <a:rPr lang="fr-CA" altLang="fr-FR" dirty="0"/>
              <a:t>ne permet pas de gérer adéquatement le continuum des soins des usagers entre les différentes installations et missions du CIUSSS</a:t>
            </a:r>
          </a:p>
          <a:p>
            <a:pPr lvl="2">
              <a:lnSpc>
                <a:spcPct val="90000"/>
              </a:lnSpc>
            </a:pPr>
            <a:r>
              <a:rPr lang="fr-CA" altLang="fr-FR" dirty="0"/>
              <a:t>génère des duplications d’activités et de saisie d’information</a:t>
            </a:r>
          </a:p>
          <a:p>
            <a:pPr lvl="2">
              <a:lnSpc>
                <a:spcPct val="90000"/>
              </a:lnSpc>
            </a:pPr>
            <a:r>
              <a:rPr lang="fr-CA" altLang="fr-FR" dirty="0"/>
              <a:t>risque de produire des bris de service et de pertes d’informations sur le suivi des services à la population</a:t>
            </a:r>
          </a:p>
          <a:p>
            <a:pPr lvl="2">
              <a:lnSpc>
                <a:spcPct val="90000"/>
              </a:lnSpc>
            </a:pPr>
            <a:r>
              <a:rPr lang="fr-CA" altLang="fr-FR" dirty="0"/>
              <a:t>ne permet pas de calculer le coûts par épisode de soins</a:t>
            </a:r>
          </a:p>
          <a:p>
            <a:pPr lvl="2">
              <a:lnSpc>
                <a:spcPct val="90000"/>
              </a:lnSpc>
            </a:pPr>
            <a:endParaRPr lang="fr-CA" altLang="fr-FR" sz="1800" dirty="0"/>
          </a:p>
          <a:p>
            <a:pPr lvl="2">
              <a:lnSpc>
                <a:spcPct val="90000"/>
              </a:lnSpc>
            </a:pPr>
            <a:endParaRPr lang="fr-CA" altLang="fr-FR" sz="1600" dirty="0"/>
          </a:p>
          <a:p>
            <a:pPr lvl="2">
              <a:lnSpc>
                <a:spcPct val="90000"/>
              </a:lnSpc>
            </a:pPr>
            <a:endParaRPr lang="fr-CA" altLang="fr-FR" sz="1600" dirty="0"/>
          </a:p>
        </p:txBody>
      </p:sp>
    </p:spTree>
    <p:extLst>
      <p:ext uri="{BB962C8B-B14F-4D97-AF65-F5344CB8AC3E}">
        <p14:creationId xmlns:p14="http://schemas.microsoft.com/office/powerpoint/2010/main" val="2955486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27710" y="260648"/>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Constats</a:t>
            </a:r>
          </a:p>
        </p:txBody>
      </p:sp>
      <p:sp>
        <p:nvSpPr>
          <p:cNvPr id="4" name="Rectangle 3"/>
          <p:cNvSpPr txBox="1">
            <a:spLocks noChangeArrowheads="1"/>
          </p:cNvSpPr>
          <p:nvPr/>
        </p:nvSpPr>
        <p:spPr>
          <a:xfrm>
            <a:off x="198268" y="908720"/>
            <a:ext cx="8713663" cy="55895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fr-CA" altLang="fr-FR" sz="2000" b="1" dirty="0"/>
              <a:t>Concernant les plateaux techniques et systèmes cliniques spécialisés :</a:t>
            </a:r>
          </a:p>
          <a:p>
            <a:pPr lvl="2">
              <a:lnSpc>
                <a:spcPct val="90000"/>
              </a:lnSpc>
            </a:pPr>
            <a:r>
              <a:rPr lang="fr-CA" altLang="fr-FR" sz="1400" dirty="0"/>
              <a:t>3 applications de pharmacie ( 1 </a:t>
            </a:r>
            <a:r>
              <a:rPr lang="fr-CA" altLang="fr-FR" sz="1400" dirty="0" err="1"/>
              <a:t>Logibec</a:t>
            </a:r>
            <a:r>
              <a:rPr lang="fr-CA" altLang="fr-FR" sz="1400" dirty="0"/>
              <a:t> et 2 CGSI)</a:t>
            </a:r>
          </a:p>
          <a:p>
            <a:pPr lvl="2">
              <a:lnSpc>
                <a:spcPct val="90000"/>
              </a:lnSpc>
            </a:pPr>
            <a:r>
              <a:rPr lang="fr-CA" altLang="fr-FR" sz="1400" dirty="0"/>
              <a:t>1 application de laboratoire </a:t>
            </a:r>
            <a:r>
              <a:rPr lang="fr-CA" altLang="fr-FR" sz="1400" dirty="0" err="1"/>
              <a:t>Médisolution</a:t>
            </a:r>
            <a:r>
              <a:rPr lang="fr-CA" altLang="fr-FR" sz="1400" dirty="0"/>
              <a:t> au SOV et l’utilisation de l’application Cerner du CHUM par JMA (services achetés)</a:t>
            </a:r>
          </a:p>
          <a:p>
            <a:pPr lvl="2">
              <a:lnSpc>
                <a:spcPct val="90000"/>
              </a:lnSpc>
            </a:pPr>
            <a:r>
              <a:rPr lang="fr-CA" altLang="fr-FR" sz="1400" dirty="0"/>
              <a:t>5 applications d’imagerie médicale SIR de </a:t>
            </a:r>
            <a:r>
              <a:rPr lang="fr-CA" altLang="fr-FR" sz="1400" dirty="0" err="1"/>
              <a:t>Logibec</a:t>
            </a:r>
            <a:r>
              <a:rPr lang="fr-CA" altLang="fr-FR" sz="1400" dirty="0"/>
              <a:t> et PACS de Mc </a:t>
            </a:r>
            <a:r>
              <a:rPr lang="fr-CA" altLang="fr-FR" sz="1400" dirty="0" err="1"/>
              <a:t>Kesson</a:t>
            </a:r>
            <a:endParaRPr lang="fr-CA" altLang="fr-FR" sz="1400" dirty="0"/>
          </a:p>
          <a:p>
            <a:pPr lvl="2">
              <a:lnSpc>
                <a:spcPct val="90000"/>
              </a:lnSpc>
            </a:pPr>
            <a:r>
              <a:rPr lang="fr-CA" altLang="fr-FR" sz="1400" dirty="0"/>
              <a:t>4 applications de nutrition clinique, (2 </a:t>
            </a:r>
            <a:r>
              <a:rPr lang="fr-CA" altLang="fr-FR" sz="1400" dirty="0" err="1"/>
              <a:t>Nutritek</a:t>
            </a:r>
            <a:r>
              <a:rPr lang="fr-CA" altLang="fr-FR" sz="1400" dirty="0"/>
              <a:t>, 1 </a:t>
            </a:r>
            <a:r>
              <a:rPr lang="fr-CA" altLang="fr-FR" sz="1400" dirty="0" err="1"/>
              <a:t>Microgesta</a:t>
            </a:r>
            <a:r>
              <a:rPr lang="fr-CA" altLang="fr-FR" sz="1400" dirty="0"/>
              <a:t> et 1 </a:t>
            </a:r>
            <a:r>
              <a:rPr lang="fr-CA" altLang="fr-FR" sz="1400" dirty="0" err="1"/>
              <a:t>Logicaisse</a:t>
            </a:r>
            <a:r>
              <a:rPr lang="fr-CA" altLang="fr-FR" sz="1400" dirty="0"/>
              <a:t>)</a:t>
            </a:r>
          </a:p>
          <a:p>
            <a:pPr lvl="2">
              <a:lnSpc>
                <a:spcPct val="90000"/>
              </a:lnSpc>
            </a:pPr>
            <a:r>
              <a:rPr lang="fr-CA" altLang="fr-FR" sz="1400" dirty="0"/>
              <a:t>Ne permettent pas d’assurer une gestion intégrée des prescriptions, requêtes, délivrances des médicaments et des résultats d’examens auprès des usagers et des intervenants cliniques</a:t>
            </a:r>
          </a:p>
          <a:p>
            <a:pPr lvl="2">
              <a:lnSpc>
                <a:spcPct val="90000"/>
              </a:lnSpc>
            </a:pPr>
            <a:r>
              <a:rPr lang="fr-CA" altLang="fr-FR" sz="1400" dirty="0"/>
              <a:t>Engendre des coûts inutiles de duplications des activités, de saisie d’information et de licences logicielles</a:t>
            </a:r>
          </a:p>
          <a:p>
            <a:pPr lvl="1">
              <a:lnSpc>
                <a:spcPct val="90000"/>
              </a:lnSpc>
            </a:pPr>
            <a:r>
              <a:rPr lang="fr-CA" altLang="fr-FR" sz="1800" b="1" dirty="0"/>
              <a:t>Concernant les DCI, DMÉ et Plans de soins:</a:t>
            </a:r>
          </a:p>
          <a:p>
            <a:pPr lvl="2">
              <a:lnSpc>
                <a:spcPct val="90000"/>
              </a:lnSpc>
            </a:pPr>
            <a:r>
              <a:rPr lang="fr-CA" altLang="fr-FR" sz="1400" dirty="0"/>
              <a:t>4 applications de DCI OACIS qui devront être remplacées par l’application provinciale Cristal-Net</a:t>
            </a:r>
          </a:p>
          <a:p>
            <a:pPr lvl="2">
              <a:lnSpc>
                <a:spcPct val="90000"/>
              </a:lnSpc>
            </a:pPr>
            <a:r>
              <a:rPr lang="fr-CA" altLang="fr-FR" sz="1400" dirty="0"/>
              <a:t>4 applications de DMÉ ( 2 Purkinje, 1 </a:t>
            </a:r>
            <a:r>
              <a:rPr lang="fr-CA" altLang="fr-FR" sz="1400" dirty="0" err="1"/>
              <a:t>Kinlogix</a:t>
            </a:r>
            <a:r>
              <a:rPr lang="fr-CA" altLang="fr-FR" sz="1400" dirty="0"/>
              <a:t>, 1 </a:t>
            </a:r>
            <a:r>
              <a:rPr lang="fr-CA" altLang="fr-FR" sz="1400" dirty="0" err="1"/>
              <a:t>Myle</a:t>
            </a:r>
            <a:r>
              <a:rPr lang="fr-CA" altLang="fr-FR" sz="1400" dirty="0"/>
              <a:t>)</a:t>
            </a:r>
          </a:p>
          <a:p>
            <a:pPr lvl="2">
              <a:lnSpc>
                <a:spcPct val="90000"/>
              </a:lnSpc>
            </a:pPr>
            <a:r>
              <a:rPr lang="fr-CA" altLang="fr-FR" sz="1400" dirty="0"/>
              <a:t>1 application de plan de soins </a:t>
            </a:r>
            <a:r>
              <a:rPr lang="fr-CA" altLang="fr-FR" sz="1400" dirty="0" err="1"/>
              <a:t>MédiSolution</a:t>
            </a:r>
            <a:endParaRPr lang="fr-CA" altLang="fr-FR" sz="1400" dirty="0"/>
          </a:p>
          <a:p>
            <a:pPr lvl="2">
              <a:lnSpc>
                <a:spcPct val="90000"/>
              </a:lnSpc>
            </a:pPr>
            <a:r>
              <a:rPr lang="fr-CA" altLang="fr-FR" sz="1400" dirty="0"/>
              <a:t>Ne permettent pas d’assurer une gestion intégrée du dossier patient et des activités diagnostiques et de soins par les intervenants auprès des usagers</a:t>
            </a:r>
          </a:p>
          <a:p>
            <a:pPr lvl="2">
              <a:lnSpc>
                <a:spcPct val="90000"/>
              </a:lnSpc>
            </a:pPr>
            <a:r>
              <a:rPr lang="fr-CA" altLang="fr-FR" sz="1400" dirty="0"/>
              <a:t>Engendre des coûts inutiles de duplications des activités, de saisie d’information et de licences logicielles</a:t>
            </a:r>
          </a:p>
          <a:p>
            <a:pPr lvl="1">
              <a:lnSpc>
                <a:spcPct val="90000"/>
              </a:lnSpc>
            </a:pPr>
            <a:r>
              <a:rPr lang="fr-CA" altLang="fr-FR" sz="2000" b="1" dirty="0"/>
              <a:t>Concernant les systèmes de mission:</a:t>
            </a:r>
          </a:p>
          <a:p>
            <a:pPr lvl="2">
              <a:lnSpc>
                <a:spcPct val="90000"/>
              </a:lnSpc>
            </a:pPr>
            <a:r>
              <a:rPr lang="fr-CA" altLang="fr-FR" sz="1400" dirty="0"/>
              <a:t>2 bases de données I-CLSC du MSSS au SOV et à JMA pour la mission CLSC</a:t>
            </a:r>
          </a:p>
          <a:p>
            <a:pPr lvl="2">
              <a:lnSpc>
                <a:spcPct val="90000"/>
              </a:lnSpc>
            </a:pPr>
            <a:r>
              <a:rPr lang="fr-CA" altLang="fr-FR" sz="1400" dirty="0"/>
              <a:t>5 bases de données SICHELD et </a:t>
            </a:r>
            <a:r>
              <a:rPr lang="fr-CA" altLang="fr-FR" sz="1400" dirty="0" err="1"/>
              <a:t>Clinibase</a:t>
            </a:r>
            <a:r>
              <a:rPr lang="fr-CA" altLang="fr-FR" sz="1400" dirty="0"/>
              <a:t> de </a:t>
            </a:r>
            <a:r>
              <a:rPr lang="fr-CA" altLang="fr-FR" sz="1400" dirty="0" err="1"/>
              <a:t>Logibec</a:t>
            </a:r>
            <a:r>
              <a:rPr lang="fr-CA" altLang="fr-FR" sz="1400" dirty="0"/>
              <a:t> pour la mission CHSLD </a:t>
            </a:r>
          </a:p>
          <a:p>
            <a:pPr lvl="2">
              <a:lnSpc>
                <a:spcPct val="90000"/>
              </a:lnSpc>
            </a:pPr>
            <a:r>
              <a:rPr lang="fr-CA" altLang="fr-FR" sz="1400" dirty="0"/>
              <a:t>1 base de données régionale PIJ du MSSS pour la mission Jeunesse</a:t>
            </a:r>
          </a:p>
          <a:p>
            <a:pPr lvl="2">
              <a:lnSpc>
                <a:spcPct val="90000"/>
              </a:lnSpc>
            </a:pPr>
            <a:r>
              <a:rPr lang="fr-CA" altLang="fr-FR" sz="1400" dirty="0"/>
              <a:t>1 base de données régionale SIC-SRD du MSSS pour la mission de réadaptation en dépendance</a:t>
            </a:r>
          </a:p>
          <a:p>
            <a:pPr lvl="2">
              <a:lnSpc>
                <a:spcPct val="90000"/>
              </a:lnSpc>
            </a:pPr>
            <a:r>
              <a:rPr lang="fr-CA" altLang="fr-FR" sz="1400" dirty="0"/>
              <a:t>3 bases de données SIPAD du MSSS pour la mission de réadaptation physique et de déficience intellectuelle</a:t>
            </a:r>
          </a:p>
          <a:p>
            <a:pPr lvl="2">
              <a:lnSpc>
                <a:spcPct val="90000"/>
              </a:lnSpc>
            </a:pPr>
            <a:r>
              <a:rPr lang="fr-CA" altLang="fr-FR" sz="1400" dirty="0"/>
              <a:t>Pour les missions CLSC, CHSLD et réadaptation physique et déficience intellectuelle, ne permettent pas d’assurer une gestion intégrée de chacune de ces missions ni un suivi des épisodes soins de ces usagers en lien avec les autres missions du CIUSSS</a:t>
            </a:r>
          </a:p>
          <a:p>
            <a:pPr lvl="2">
              <a:lnSpc>
                <a:spcPct val="90000"/>
              </a:lnSpc>
            </a:pPr>
            <a:r>
              <a:rPr lang="fr-CA" altLang="fr-FR" sz="1400" dirty="0"/>
              <a:t>Engendre des coûts inutiles de duplications des activités et de saisie d’information</a:t>
            </a:r>
          </a:p>
          <a:p>
            <a:pPr lvl="1">
              <a:lnSpc>
                <a:spcPct val="90000"/>
              </a:lnSpc>
            </a:pPr>
            <a:endParaRPr lang="fr-CA" altLang="fr-FR" sz="1800" dirty="0"/>
          </a:p>
          <a:p>
            <a:pPr lvl="2">
              <a:lnSpc>
                <a:spcPct val="90000"/>
              </a:lnSpc>
            </a:pPr>
            <a:endParaRPr lang="fr-CA" altLang="fr-FR" sz="1600" dirty="0"/>
          </a:p>
          <a:p>
            <a:pPr lvl="2">
              <a:lnSpc>
                <a:spcPct val="90000"/>
              </a:lnSpc>
            </a:pPr>
            <a:endParaRPr lang="fr-CA" altLang="fr-FR" sz="1600" dirty="0"/>
          </a:p>
        </p:txBody>
      </p:sp>
    </p:spTree>
    <p:extLst>
      <p:ext uri="{BB962C8B-B14F-4D97-AF65-F5344CB8AC3E}">
        <p14:creationId xmlns:p14="http://schemas.microsoft.com/office/powerpoint/2010/main" val="395674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81917" y="332656"/>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Constats</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fr-CA" altLang="fr-FR" sz="1600" b="1" dirty="0"/>
              <a:t>En matière d’intelligence d’affaires et de performance analytique</a:t>
            </a:r>
            <a:r>
              <a:rPr lang="fr-CA" altLang="fr-FR" sz="1600" dirty="0"/>
              <a:t>, il y a deux applications de performance analytique </a:t>
            </a:r>
            <a:r>
              <a:rPr lang="fr-CA" altLang="fr-FR" sz="1600" dirty="0" err="1"/>
              <a:t>Médiamed</a:t>
            </a:r>
            <a:r>
              <a:rPr lang="fr-CA" altLang="fr-FR" sz="1600" dirty="0"/>
              <a:t>, une au SOV et l’autre à JMA et 7 entrepôts de données </a:t>
            </a:r>
            <a:r>
              <a:rPr lang="fr-CA" altLang="fr-FR" sz="1600" dirty="0" err="1"/>
              <a:t>Logibec</a:t>
            </a:r>
            <a:r>
              <a:rPr lang="fr-CA" altLang="fr-FR" sz="1600" dirty="0"/>
              <a:t> liées aux applications d’identification-localisation des usagers et systèmes administratifs</a:t>
            </a:r>
          </a:p>
          <a:p>
            <a:pPr lvl="2">
              <a:lnSpc>
                <a:spcPct val="90000"/>
              </a:lnSpc>
            </a:pPr>
            <a:r>
              <a:rPr lang="fr-CA" altLang="fr-FR" sz="1400" dirty="0"/>
              <a:t>Ne permet pas d’avoir un tableau de bord ni les </a:t>
            </a:r>
            <a:r>
              <a:rPr lang="fr-CA" altLang="fr-FR" sz="1400" dirty="0" err="1"/>
              <a:t>incicateurs</a:t>
            </a:r>
            <a:r>
              <a:rPr lang="fr-CA" altLang="fr-FR" sz="1400" dirty="0"/>
              <a:t> (dont le coût par épisode de soins) unifiés de gestion pour le CIUSSS</a:t>
            </a:r>
          </a:p>
          <a:p>
            <a:pPr lvl="1">
              <a:lnSpc>
                <a:spcPct val="90000"/>
              </a:lnSpc>
            </a:pPr>
            <a:r>
              <a:rPr lang="fr-CA" altLang="fr-FR" sz="1600" b="1" dirty="0"/>
              <a:t>Concernant les systèmes administratifs et logistiques:</a:t>
            </a:r>
          </a:p>
          <a:p>
            <a:pPr lvl="2">
              <a:lnSpc>
                <a:spcPct val="90000"/>
              </a:lnSpc>
            </a:pPr>
            <a:r>
              <a:rPr lang="fr-CA" altLang="fr-FR" sz="1400" dirty="0"/>
              <a:t>10 applications de gestion des ressources financières et matérielles: 7 </a:t>
            </a:r>
            <a:r>
              <a:rPr lang="fr-CA" altLang="fr-FR" sz="1400" dirty="0" err="1"/>
              <a:t>Logibec</a:t>
            </a:r>
            <a:r>
              <a:rPr lang="fr-CA" altLang="fr-FR" sz="1400" dirty="0"/>
              <a:t>, 2 </a:t>
            </a:r>
            <a:r>
              <a:rPr lang="fr-CA" altLang="fr-FR" sz="1400" dirty="0" err="1"/>
              <a:t>MédiSolution</a:t>
            </a:r>
            <a:r>
              <a:rPr lang="fr-CA" altLang="fr-FR" sz="1400" dirty="0"/>
              <a:t> et 1 SAP</a:t>
            </a:r>
          </a:p>
          <a:p>
            <a:pPr lvl="2">
              <a:lnSpc>
                <a:spcPct val="90000"/>
              </a:lnSpc>
            </a:pPr>
            <a:r>
              <a:rPr lang="fr-CA" altLang="fr-FR" sz="1400" dirty="0"/>
              <a:t>10 applications de gestion des ressources humaines et de paie: 8 </a:t>
            </a:r>
            <a:r>
              <a:rPr lang="fr-CA" altLang="fr-FR" sz="1400" dirty="0" err="1"/>
              <a:t>Logibec</a:t>
            </a:r>
            <a:r>
              <a:rPr lang="fr-CA" altLang="fr-FR" sz="1400" dirty="0"/>
              <a:t>, 2 </a:t>
            </a:r>
            <a:r>
              <a:rPr lang="fr-CA" altLang="fr-FR" sz="1400" dirty="0" err="1"/>
              <a:t>MédiSolution</a:t>
            </a:r>
            <a:endParaRPr lang="fr-CA" altLang="fr-FR" sz="1400" dirty="0"/>
          </a:p>
          <a:p>
            <a:pPr lvl="2">
              <a:lnSpc>
                <a:spcPct val="90000"/>
              </a:lnSpc>
            </a:pPr>
            <a:r>
              <a:rPr lang="fr-CA" altLang="fr-FR" sz="1400" dirty="0"/>
              <a:t>5 bases de données de gestion immobilière de la solution infonuagique </a:t>
            </a:r>
            <a:r>
              <a:rPr lang="fr-CA" altLang="fr-FR" sz="1400" dirty="0" err="1"/>
              <a:t>Archidata</a:t>
            </a:r>
            <a:endParaRPr lang="fr-CA" altLang="fr-FR" sz="1400" dirty="0"/>
          </a:p>
          <a:p>
            <a:pPr lvl="2">
              <a:lnSpc>
                <a:spcPct val="90000"/>
              </a:lnSpc>
            </a:pPr>
            <a:r>
              <a:rPr lang="fr-CA" altLang="fr-FR" sz="1400" dirty="0"/>
              <a:t>Oblige de faire des appariements des états financiers (AS-471, AS 475,) des statistiques (as-478, AS-480, AS-481, ETC.) et des données sur les ressources humaines des 10 applications GRF/GRM et GRH/Paie par extraction de fichiers de ces systèmes vers un système « parapluie » par domaine et exige de faire plusieurs opérations manuelles d’appariement</a:t>
            </a:r>
          </a:p>
          <a:p>
            <a:pPr lvl="2">
              <a:lnSpc>
                <a:spcPct val="90000"/>
              </a:lnSpc>
            </a:pPr>
            <a:r>
              <a:rPr lang="fr-CA" altLang="fr-FR" sz="1400" dirty="0"/>
              <a:t>Ces applications ne sont pas normalisées au niveau des tables communes de charte comptable, budget, comptes fournisseurs, comptes clients, immobilisation, registre des postes, unités administratives, gestion des accès utilisateurs, etc.</a:t>
            </a:r>
          </a:p>
          <a:p>
            <a:pPr lvl="2">
              <a:lnSpc>
                <a:spcPct val="90000"/>
              </a:lnSpc>
            </a:pPr>
            <a:r>
              <a:rPr lang="fr-CA" altLang="fr-FR" sz="1400" dirty="0"/>
              <a:t>Ne permettent pas d’assurer une gestion intégrée des finances, des approvisionnements, des ressources humaines et de paie</a:t>
            </a:r>
          </a:p>
          <a:p>
            <a:pPr lvl="2">
              <a:lnSpc>
                <a:spcPct val="90000"/>
              </a:lnSpc>
            </a:pPr>
            <a:r>
              <a:rPr lang="fr-CA" altLang="fr-FR" sz="1400" dirty="0"/>
              <a:t>Engendre des coûts inutiles de duplications des activités, de saisie d’information et de licences logicielles</a:t>
            </a:r>
          </a:p>
          <a:p>
            <a:pPr lvl="2">
              <a:lnSpc>
                <a:spcPct val="90000"/>
              </a:lnSpc>
            </a:pPr>
            <a:endParaRPr lang="fr-CA" altLang="fr-FR" sz="1200" dirty="0"/>
          </a:p>
          <a:p>
            <a:pPr lvl="2">
              <a:lnSpc>
                <a:spcPct val="90000"/>
              </a:lnSpc>
            </a:pPr>
            <a:endParaRPr lang="fr-CA" altLang="fr-FR" sz="1200" dirty="0"/>
          </a:p>
          <a:p>
            <a:pPr lvl="2">
              <a:lnSpc>
                <a:spcPct val="90000"/>
              </a:lnSpc>
            </a:pPr>
            <a:endParaRPr lang="fr-CA" altLang="fr-FR" sz="1200" dirty="0"/>
          </a:p>
          <a:p>
            <a:pPr lvl="2">
              <a:lnSpc>
                <a:spcPct val="90000"/>
              </a:lnSpc>
            </a:pPr>
            <a:endParaRPr lang="fr-CA" altLang="fr-FR" sz="1200" dirty="0"/>
          </a:p>
          <a:p>
            <a:pPr lvl="2">
              <a:lnSpc>
                <a:spcPct val="90000"/>
              </a:lnSpc>
            </a:pPr>
            <a:endParaRPr lang="fr-CA" altLang="fr-FR" sz="1600" dirty="0"/>
          </a:p>
        </p:txBody>
      </p:sp>
    </p:spTree>
    <p:extLst>
      <p:ext uri="{BB962C8B-B14F-4D97-AF65-F5344CB8AC3E}">
        <p14:creationId xmlns:p14="http://schemas.microsoft.com/office/powerpoint/2010/main" val="3932490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681917"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Constats</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90000"/>
              </a:lnSpc>
            </a:pPr>
            <a:r>
              <a:rPr lang="fr-CA" altLang="fr-FR" sz="2000" b="1" dirty="0"/>
              <a:t>Concernant les systèmes d’engin d’intégration, le SOV utilise </a:t>
            </a:r>
            <a:r>
              <a:rPr lang="fr-CA" altLang="fr-FR" sz="2000" dirty="0"/>
              <a:t>:</a:t>
            </a:r>
          </a:p>
          <a:p>
            <a:pPr lvl="2">
              <a:lnSpc>
                <a:spcPct val="90000"/>
              </a:lnSpc>
            </a:pPr>
            <a:r>
              <a:rPr lang="fr-CA" altLang="fr-FR" sz="1500" dirty="0"/>
              <a:t>l’engin d’intégration </a:t>
            </a:r>
            <a:r>
              <a:rPr lang="fr-CA" altLang="fr-FR" sz="1500" dirty="0" err="1"/>
              <a:t>eBiz</a:t>
            </a:r>
            <a:r>
              <a:rPr lang="fr-CA" altLang="fr-FR" sz="1500" dirty="0"/>
              <a:t> d’</a:t>
            </a:r>
            <a:r>
              <a:rPr lang="fr-CA" altLang="fr-FR" sz="1500" dirty="0" err="1"/>
              <a:t>Infor</a:t>
            </a:r>
            <a:r>
              <a:rPr lang="fr-CA" altLang="fr-FR" sz="1500" dirty="0"/>
              <a:t> (15 interfaces) qui ne seras plus supporté par le fournisseur </a:t>
            </a:r>
          </a:p>
          <a:p>
            <a:pPr lvl="2">
              <a:lnSpc>
                <a:spcPct val="90000"/>
              </a:lnSpc>
            </a:pPr>
            <a:r>
              <a:rPr lang="fr-CA" altLang="fr-FR" sz="1500" dirty="0"/>
              <a:t>ce dernier assure la transition vers son nouveau produit </a:t>
            </a:r>
            <a:r>
              <a:rPr lang="fr-CA" altLang="fr-FR" sz="1500" dirty="0" err="1"/>
              <a:t>Cloverleaf</a:t>
            </a:r>
            <a:endParaRPr lang="fr-CA" altLang="fr-FR" sz="1500" dirty="0"/>
          </a:p>
          <a:p>
            <a:pPr lvl="2">
              <a:lnSpc>
                <a:spcPct val="90000"/>
              </a:lnSpc>
            </a:pPr>
            <a:r>
              <a:rPr lang="fr-CA" altLang="fr-FR" sz="1500" dirty="0"/>
              <a:t>la solution de la PRIM TIBCO installée au CSR SOV pour alimenter le DCI OACIS (3 interfaces)</a:t>
            </a:r>
          </a:p>
          <a:p>
            <a:pPr lvl="2">
              <a:lnSpc>
                <a:spcPct val="90000"/>
              </a:lnSpc>
            </a:pPr>
            <a:endParaRPr lang="fr-CA" altLang="fr-FR" sz="1500" dirty="0"/>
          </a:p>
          <a:p>
            <a:pPr lvl="2">
              <a:lnSpc>
                <a:spcPct val="90000"/>
              </a:lnSpc>
            </a:pPr>
            <a:endParaRPr lang="fr-CA" altLang="fr-FR" sz="1500" dirty="0"/>
          </a:p>
          <a:p>
            <a:pPr lvl="1">
              <a:lnSpc>
                <a:spcPct val="90000"/>
              </a:lnSpc>
            </a:pPr>
            <a:r>
              <a:rPr lang="fr-CA" altLang="fr-FR" sz="2000" b="1" dirty="0"/>
              <a:t>Concernant les infrastructures TI:</a:t>
            </a:r>
          </a:p>
          <a:p>
            <a:pPr lvl="2">
              <a:lnSpc>
                <a:spcPct val="90000"/>
              </a:lnSpc>
            </a:pPr>
            <a:r>
              <a:rPr lang="fr-CA" altLang="fr-FR" sz="1500" dirty="0"/>
              <a:t>La gestion des services TI est assurée actuellement par 4 systèmes différents: 2 </a:t>
            </a:r>
            <a:r>
              <a:rPr lang="fr-CA" altLang="fr-FR" sz="1500" dirty="0" err="1"/>
              <a:t>Octopus</a:t>
            </a:r>
            <a:r>
              <a:rPr lang="fr-CA" altLang="fr-FR" sz="1500" dirty="0"/>
              <a:t>, 1 C2 et 1 GLPI ce qui ne permet pas de gérer de façon efficace et coordonnée:</a:t>
            </a:r>
          </a:p>
          <a:p>
            <a:pPr lvl="3">
              <a:lnSpc>
                <a:spcPct val="90000"/>
              </a:lnSpc>
            </a:pPr>
            <a:r>
              <a:rPr lang="fr-CA" sz="1500" dirty="0"/>
              <a:t>les demandes de services</a:t>
            </a:r>
          </a:p>
          <a:p>
            <a:pPr lvl="3">
              <a:lnSpc>
                <a:spcPct val="90000"/>
              </a:lnSpc>
            </a:pPr>
            <a:r>
              <a:rPr lang="fr-CA" sz="1500" dirty="0"/>
              <a:t>la capacité </a:t>
            </a:r>
          </a:p>
          <a:p>
            <a:pPr lvl="3">
              <a:lnSpc>
                <a:spcPct val="90000"/>
              </a:lnSpc>
            </a:pPr>
            <a:r>
              <a:rPr lang="fr-CA" sz="1500" dirty="0"/>
              <a:t>les projets</a:t>
            </a:r>
          </a:p>
          <a:p>
            <a:pPr lvl="3">
              <a:lnSpc>
                <a:spcPct val="90000"/>
              </a:lnSpc>
            </a:pPr>
            <a:r>
              <a:rPr lang="fr-CA" sz="1500" dirty="0"/>
              <a:t>la livraison des services</a:t>
            </a:r>
          </a:p>
          <a:p>
            <a:pPr lvl="2">
              <a:lnSpc>
                <a:spcPct val="90000"/>
              </a:lnSpc>
            </a:pPr>
            <a:r>
              <a:rPr lang="fr-CA" altLang="fr-FR" sz="1600" dirty="0"/>
              <a:t>Les comptes utilisateurs, équipements et logiciels informatiques sont répartis dans 10 répertoires d’entreprise (AD) sans normes ni standards unifiés</a:t>
            </a:r>
          </a:p>
          <a:p>
            <a:pPr lvl="2">
              <a:lnSpc>
                <a:spcPct val="90000"/>
              </a:lnSpc>
            </a:pPr>
            <a:r>
              <a:rPr lang="fr-CA" altLang="fr-FR" sz="1600" dirty="0"/>
              <a:t>Il n’existe pas d’inventaire complet et à jour de tous ces composants regroupés dans une seule base de donnée normalisée (CMDB) pour le CIUSSS</a:t>
            </a:r>
          </a:p>
          <a:p>
            <a:pPr lvl="2">
              <a:lnSpc>
                <a:spcPct val="90000"/>
              </a:lnSpc>
            </a:pPr>
            <a:r>
              <a:rPr lang="fr-CA" altLang="fr-FR" sz="1600" dirty="0"/>
              <a:t>Désuétude des équipements à remplacer au cours des 2 prochaines années:</a:t>
            </a:r>
          </a:p>
          <a:p>
            <a:pPr lvl="3">
              <a:lnSpc>
                <a:spcPct val="90000"/>
              </a:lnSpc>
            </a:pPr>
            <a:r>
              <a:rPr lang="fr-CA" altLang="fr-FR" sz="1300" dirty="0"/>
              <a:t>6 228 postes de travail à remplacer sur 10 643</a:t>
            </a:r>
          </a:p>
          <a:p>
            <a:pPr lvl="3">
              <a:lnSpc>
                <a:spcPct val="90000"/>
              </a:lnSpc>
            </a:pPr>
            <a:r>
              <a:rPr lang="fr-CA" altLang="fr-FR" sz="1300" dirty="0"/>
              <a:t>69 serveurs physiques à remplacer sur 101 </a:t>
            </a:r>
          </a:p>
          <a:p>
            <a:pPr lvl="3">
              <a:lnSpc>
                <a:spcPct val="90000"/>
              </a:lnSpc>
            </a:pPr>
            <a:r>
              <a:rPr lang="fr-CA" altLang="fr-FR" sz="1300" dirty="0"/>
              <a:t>227 serveurs virtuels à remplacer sur 713</a:t>
            </a:r>
          </a:p>
          <a:p>
            <a:pPr lvl="3">
              <a:lnSpc>
                <a:spcPct val="90000"/>
              </a:lnSpc>
            </a:pPr>
            <a:r>
              <a:rPr lang="fr-CA" altLang="fr-FR" sz="1300" dirty="0"/>
              <a:t>541 équipements de télécommunication et de réseautique sur 884</a:t>
            </a:r>
          </a:p>
          <a:p>
            <a:pPr marL="800100" lvl="1" indent="-342900" algn="just">
              <a:buFont typeface="Arial" panose="020B0604020202020204" pitchFamily="34" charset="0"/>
              <a:buChar char="•"/>
            </a:pPr>
            <a:r>
              <a:rPr lang="fr-CA" sz="2200" i="1" dirty="0">
                <a:solidFill>
                  <a:schemeClr val="bg1"/>
                </a:solidFill>
              </a:rPr>
              <a:t>Les demandes </a:t>
            </a:r>
          </a:p>
          <a:p>
            <a:pPr marL="800100" lvl="1" indent="-342900" algn="just">
              <a:buFont typeface="Arial" panose="020B0604020202020204" pitchFamily="34" charset="0"/>
              <a:buChar char="•"/>
            </a:pPr>
            <a:r>
              <a:rPr lang="fr-CA" sz="2200" i="1" dirty="0">
                <a:solidFill>
                  <a:schemeClr val="bg1"/>
                </a:solidFill>
              </a:rPr>
              <a:t>La capacité </a:t>
            </a:r>
          </a:p>
          <a:p>
            <a:pPr marL="800100" lvl="1" indent="-342900" algn="just">
              <a:buFont typeface="Arial" panose="020B0604020202020204" pitchFamily="34" charset="0"/>
              <a:buChar char="•"/>
            </a:pPr>
            <a:r>
              <a:rPr lang="fr-CA" sz="2200" i="1" dirty="0">
                <a:solidFill>
                  <a:schemeClr val="bg1"/>
                </a:solidFill>
              </a:rPr>
              <a:t>Les projets</a:t>
            </a:r>
          </a:p>
          <a:p>
            <a:pPr marL="800100" lvl="1" indent="-342900" algn="just">
              <a:buFont typeface="Arial" panose="020B0604020202020204" pitchFamily="34" charset="0"/>
              <a:buChar char="•"/>
            </a:pPr>
            <a:r>
              <a:rPr lang="fr-CA" sz="2200" i="1" dirty="0">
                <a:solidFill>
                  <a:schemeClr val="bg1"/>
                </a:solidFill>
              </a:rPr>
              <a:t>La livraison des services</a:t>
            </a:r>
          </a:p>
          <a:p>
            <a:pPr lvl="2">
              <a:lnSpc>
                <a:spcPct val="90000"/>
              </a:lnSpc>
            </a:pPr>
            <a:endParaRPr lang="fr-CA" altLang="fr-FR" sz="1600" dirty="0"/>
          </a:p>
          <a:p>
            <a:pPr lvl="2">
              <a:lnSpc>
                <a:spcPct val="90000"/>
              </a:lnSpc>
            </a:pPr>
            <a:endParaRPr lang="fr-CA" altLang="fr-FR" sz="1600" dirty="0"/>
          </a:p>
          <a:p>
            <a:pPr lvl="2">
              <a:lnSpc>
                <a:spcPct val="90000"/>
              </a:lnSpc>
            </a:pPr>
            <a:endParaRPr lang="fr-CA" altLang="fr-FR" sz="1600" dirty="0"/>
          </a:p>
          <a:p>
            <a:pPr lvl="2">
              <a:lnSpc>
                <a:spcPct val="90000"/>
              </a:lnSpc>
            </a:pPr>
            <a:endParaRPr lang="fr-CA" altLang="fr-FR" sz="1600" dirty="0"/>
          </a:p>
          <a:p>
            <a:pPr lvl="1">
              <a:lnSpc>
                <a:spcPct val="90000"/>
              </a:lnSpc>
            </a:pPr>
            <a:endParaRPr lang="fr-CA" altLang="fr-FR" sz="2000" dirty="0"/>
          </a:p>
          <a:p>
            <a:pPr lvl="2">
              <a:lnSpc>
                <a:spcPct val="90000"/>
              </a:lnSpc>
            </a:pPr>
            <a:endParaRPr lang="fr-CA" altLang="fr-FR" sz="1200" dirty="0"/>
          </a:p>
          <a:p>
            <a:pPr lvl="2">
              <a:lnSpc>
                <a:spcPct val="90000"/>
              </a:lnSpc>
            </a:pPr>
            <a:endParaRPr lang="fr-CA" altLang="fr-FR" sz="1200" dirty="0"/>
          </a:p>
          <a:p>
            <a:pPr lvl="2">
              <a:lnSpc>
                <a:spcPct val="90000"/>
              </a:lnSpc>
            </a:pPr>
            <a:endParaRPr lang="fr-CA" altLang="fr-FR" sz="1200" dirty="0"/>
          </a:p>
          <a:p>
            <a:pPr lvl="2">
              <a:lnSpc>
                <a:spcPct val="90000"/>
              </a:lnSpc>
            </a:pPr>
            <a:endParaRPr lang="fr-CA" altLang="fr-FR" sz="1600" dirty="0"/>
          </a:p>
        </p:txBody>
      </p:sp>
    </p:spTree>
    <p:extLst>
      <p:ext uri="{BB962C8B-B14F-4D97-AF65-F5344CB8AC3E}">
        <p14:creationId xmlns:p14="http://schemas.microsoft.com/office/powerpoint/2010/main" val="240045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457078" y="208696"/>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5" name="Rectangle 4"/>
          <p:cNvSpPr/>
          <p:nvPr/>
        </p:nvSpPr>
        <p:spPr>
          <a:xfrm>
            <a:off x="478867" y="1043445"/>
            <a:ext cx="8197589" cy="504985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p:cNvGrpSpPr/>
          <p:nvPr/>
        </p:nvGrpSpPr>
        <p:grpSpPr>
          <a:xfrm>
            <a:off x="5280239" y="4073161"/>
            <a:ext cx="2707987" cy="1181870"/>
            <a:chOff x="5520650" y="4175372"/>
            <a:chExt cx="2711339" cy="1223674"/>
          </a:xfrm>
        </p:grpSpPr>
        <p:sp>
          <p:nvSpPr>
            <p:cNvPr id="7" name="Rectangle 6"/>
            <p:cNvSpPr/>
            <p:nvPr/>
          </p:nvSpPr>
          <p:spPr>
            <a:xfrm>
              <a:off x="5520650" y="4175372"/>
              <a:ext cx="2711339" cy="1223674"/>
            </a:xfrm>
            <a:prstGeom prst="rect">
              <a:avLst/>
            </a:prstGeom>
            <a:solidFill>
              <a:srgbClr val="97D37F"/>
            </a:solidFill>
            <a:ln w="25400">
              <a:solidFill>
                <a:srgbClr val="00D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5776063" y="5091269"/>
              <a:ext cx="2454805" cy="307777"/>
            </a:xfrm>
            <a:prstGeom prst="rect">
              <a:avLst/>
            </a:prstGeom>
            <a:noFill/>
          </p:spPr>
          <p:txBody>
            <a:bodyPr wrap="square" rtlCol="0">
              <a:spAutoFit/>
            </a:bodyPr>
            <a:lstStyle/>
            <a:p>
              <a:pPr algn="r"/>
              <a:r>
                <a:rPr lang="en-CA" sz="1400" dirty="0"/>
                <a:t>INFRASTRUCTURE SERVEURS</a:t>
              </a:r>
              <a:endParaRPr lang="fr-FR" sz="1400" dirty="0"/>
            </a:p>
          </p:txBody>
        </p:sp>
      </p:grpSp>
      <p:grpSp>
        <p:nvGrpSpPr>
          <p:cNvPr id="9" name="Groupe 8"/>
          <p:cNvGrpSpPr/>
          <p:nvPr/>
        </p:nvGrpSpPr>
        <p:grpSpPr>
          <a:xfrm>
            <a:off x="1460860" y="2270588"/>
            <a:ext cx="3957155" cy="2670581"/>
            <a:chOff x="2195738" y="2414603"/>
            <a:chExt cx="3306126" cy="2670581"/>
          </a:xfrm>
        </p:grpSpPr>
        <p:sp>
          <p:nvSpPr>
            <p:cNvPr id="10" name="Rectangle 9"/>
            <p:cNvSpPr/>
            <p:nvPr/>
          </p:nvSpPr>
          <p:spPr>
            <a:xfrm>
              <a:off x="2195738" y="2414603"/>
              <a:ext cx="3306126" cy="2670581"/>
            </a:xfrm>
            <a:prstGeom prst="rect">
              <a:avLst/>
            </a:prstGeom>
            <a:pattFill prst="wdUpDiag">
              <a:fgClr>
                <a:srgbClr val="6BC048"/>
              </a:fgClr>
              <a:bgClr>
                <a:schemeClr val="bg1"/>
              </a:bgClr>
            </a:pattFill>
            <a:ln w="31750">
              <a:solidFill>
                <a:srgbClr val="6BC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226135" y="2444464"/>
              <a:ext cx="1335910" cy="384721"/>
            </a:xfrm>
            <a:prstGeom prst="rect">
              <a:avLst/>
            </a:prstGeom>
            <a:solidFill>
              <a:schemeClr val="bg1">
                <a:alpha val="37000"/>
              </a:schemeClr>
            </a:solidFill>
          </p:spPr>
          <p:txBody>
            <a:bodyPr wrap="square" rtlCol="0">
              <a:spAutoFit/>
            </a:bodyPr>
            <a:lstStyle/>
            <a:p>
              <a:pPr algn="ctr"/>
              <a:r>
                <a:rPr lang="en-CA" sz="1900" b="1" dirty="0"/>
                <a:t>INTÉGRATION</a:t>
              </a:r>
              <a:endParaRPr lang="fr-FR" sz="1900" b="1" dirty="0"/>
            </a:p>
          </p:txBody>
        </p:sp>
      </p:grpSp>
      <p:grpSp>
        <p:nvGrpSpPr>
          <p:cNvPr id="12" name="Groupe 11"/>
          <p:cNvGrpSpPr/>
          <p:nvPr/>
        </p:nvGrpSpPr>
        <p:grpSpPr>
          <a:xfrm>
            <a:off x="1967871" y="2759421"/>
            <a:ext cx="4320479" cy="1512168"/>
            <a:chOff x="2606044" y="2903436"/>
            <a:chExt cx="3766155" cy="1512168"/>
          </a:xfrm>
        </p:grpSpPr>
        <p:sp>
          <p:nvSpPr>
            <p:cNvPr id="13" name="Rectangle 12"/>
            <p:cNvSpPr/>
            <p:nvPr/>
          </p:nvSpPr>
          <p:spPr>
            <a:xfrm>
              <a:off x="2624830" y="2903436"/>
              <a:ext cx="3747369" cy="1512168"/>
            </a:xfrm>
            <a:prstGeom prst="rect">
              <a:avLst/>
            </a:prstGeom>
            <a:solidFill>
              <a:srgbClr val="FBCD65">
                <a:alpha val="84706"/>
              </a:srgbClr>
            </a:solidFill>
            <a:ln w="63500">
              <a:solidFill>
                <a:srgbClr val="FABF3A"/>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p:cNvSpPr txBox="1"/>
            <p:nvPr/>
          </p:nvSpPr>
          <p:spPr>
            <a:xfrm>
              <a:off x="2606044" y="2919535"/>
              <a:ext cx="1245876" cy="461665"/>
            </a:xfrm>
            <a:prstGeom prst="rect">
              <a:avLst/>
            </a:prstGeom>
            <a:noFill/>
          </p:spPr>
          <p:txBody>
            <a:bodyPr wrap="square" rtlCol="0">
              <a:spAutoFit/>
            </a:bodyPr>
            <a:lstStyle/>
            <a:p>
              <a:r>
                <a:rPr lang="en-CA" sz="2400" b="1" dirty="0"/>
                <a:t>HCND-RI</a:t>
              </a:r>
              <a:endParaRPr lang="fr-FR" sz="2400" b="1" dirty="0"/>
            </a:p>
          </p:txBody>
        </p:sp>
      </p:grpSp>
      <p:grpSp>
        <p:nvGrpSpPr>
          <p:cNvPr id="15" name="Groupe 14"/>
          <p:cNvGrpSpPr/>
          <p:nvPr/>
        </p:nvGrpSpPr>
        <p:grpSpPr>
          <a:xfrm>
            <a:off x="3889721" y="3789042"/>
            <a:ext cx="664198" cy="1890730"/>
            <a:chOff x="4837666" y="3933057"/>
            <a:chExt cx="664198" cy="1890730"/>
          </a:xfrm>
        </p:grpSpPr>
        <p:sp>
          <p:nvSpPr>
            <p:cNvPr id="16" name="Rectangle 15"/>
            <p:cNvSpPr/>
            <p:nvPr/>
          </p:nvSpPr>
          <p:spPr>
            <a:xfrm>
              <a:off x="4837666" y="3933057"/>
              <a:ext cx="664198" cy="1890730"/>
            </a:xfrm>
            <a:prstGeom prst="rect">
              <a:avLst/>
            </a:prstGeom>
            <a:solidFill>
              <a:srgbClr val="00B4D0"/>
            </a:solidFill>
            <a:ln w="38100">
              <a:solidFill>
                <a:srgbClr val="00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912460" y="3977593"/>
              <a:ext cx="485387" cy="307777"/>
            </a:xfrm>
            <a:prstGeom prst="rect">
              <a:avLst/>
            </a:prstGeom>
            <a:noFill/>
          </p:spPr>
          <p:txBody>
            <a:bodyPr wrap="square" rtlCol="0">
              <a:spAutoFit/>
            </a:bodyPr>
            <a:lstStyle/>
            <a:p>
              <a:pPr algn="ctr"/>
              <a:r>
                <a:rPr lang="en-CA" sz="1400" b="1" dirty="0"/>
                <a:t>IPO</a:t>
              </a:r>
              <a:endParaRPr lang="fr-FR" sz="1400" b="1" dirty="0"/>
            </a:p>
          </p:txBody>
        </p:sp>
      </p:grpSp>
      <p:grpSp>
        <p:nvGrpSpPr>
          <p:cNvPr id="18" name="Groupe 17"/>
          <p:cNvGrpSpPr/>
          <p:nvPr/>
        </p:nvGrpSpPr>
        <p:grpSpPr>
          <a:xfrm>
            <a:off x="2399919" y="3799802"/>
            <a:ext cx="1442540" cy="2097878"/>
            <a:chOff x="3347864" y="3943817"/>
            <a:chExt cx="1442540" cy="2097878"/>
          </a:xfrm>
        </p:grpSpPr>
        <p:grpSp>
          <p:nvGrpSpPr>
            <p:cNvPr id="19" name="Groupe 18"/>
            <p:cNvGrpSpPr/>
            <p:nvPr/>
          </p:nvGrpSpPr>
          <p:grpSpPr>
            <a:xfrm>
              <a:off x="3347864" y="3943817"/>
              <a:ext cx="1442540" cy="1562654"/>
              <a:chOff x="6297812" y="3927689"/>
              <a:chExt cx="1442540" cy="1562654"/>
            </a:xfrm>
          </p:grpSpPr>
          <p:sp>
            <p:nvSpPr>
              <p:cNvPr id="22" name="Rectangle 21"/>
              <p:cNvSpPr/>
              <p:nvPr/>
            </p:nvSpPr>
            <p:spPr>
              <a:xfrm>
                <a:off x="6297812" y="3943817"/>
                <a:ext cx="1376858" cy="507092"/>
              </a:xfrm>
              <a:prstGeom prst="rect">
                <a:avLst/>
              </a:prstGeom>
              <a:solidFill>
                <a:srgbClr val="F58C7B"/>
              </a:solidFill>
              <a:ln w="38100">
                <a:solidFill>
                  <a:srgbClr val="F0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6297812" y="4450909"/>
                <a:ext cx="1376858" cy="507092"/>
              </a:xfrm>
              <a:prstGeom prst="rect">
                <a:avLst/>
              </a:prstGeom>
              <a:solidFill>
                <a:srgbClr val="F58C7B"/>
              </a:solidFill>
              <a:ln w="38100">
                <a:solidFill>
                  <a:srgbClr val="F0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297812" y="4970005"/>
                <a:ext cx="1376858" cy="507092"/>
              </a:xfrm>
              <a:prstGeom prst="rect">
                <a:avLst/>
              </a:prstGeom>
              <a:solidFill>
                <a:srgbClr val="F58C7B"/>
              </a:solidFill>
              <a:ln w="38100">
                <a:solidFill>
                  <a:srgbClr val="F0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6343001" y="3927689"/>
                <a:ext cx="1397351" cy="523220"/>
              </a:xfrm>
              <a:prstGeom prst="rect">
                <a:avLst/>
              </a:prstGeom>
              <a:noFill/>
            </p:spPr>
            <p:txBody>
              <a:bodyPr wrap="square" rtlCol="0">
                <a:spAutoFit/>
              </a:bodyPr>
              <a:lstStyle/>
              <a:p>
                <a:r>
                  <a:rPr lang="en-CA" sz="1400" b="1" dirty="0"/>
                  <a:t>CRISTAL-NET – Phase I</a:t>
                </a:r>
                <a:endParaRPr lang="fr-FR" sz="1400" b="1" dirty="0"/>
              </a:p>
            </p:txBody>
          </p:sp>
          <p:sp>
            <p:nvSpPr>
              <p:cNvPr id="26" name="ZoneTexte 25"/>
              <p:cNvSpPr txBox="1"/>
              <p:nvPr/>
            </p:nvSpPr>
            <p:spPr>
              <a:xfrm>
                <a:off x="6322508" y="4967123"/>
                <a:ext cx="1397351" cy="523220"/>
              </a:xfrm>
              <a:prstGeom prst="rect">
                <a:avLst/>
              </a:prstGeom>
              <a:noFill/>
            </p:spPr>
            <p:txBody>
              <a:bodyPr wrap="square" rtlCol="0">
                <a:spAutoFit/>
              </a:bodyPr>
              <a:lstStyle/>
              <a:p>
                <a:r>
                  <a:rPr lang="en-CA" sz="1400" dirty="0"/>
                  <a:t>CRISTAL-NET – Phase III</a:t>
                </a:r>
                <a:endParaRPr lang="fr-FR" sz="1400" dirty="0"/>
              </a:p>
            </p:txBody>
          </p:sp>
          <p:sp>
            <p:nvSpPr>
              <p:cNvPr id="27" name="ZoneTexte 26"/>
              <p:cNvSpPr txBox="1"/>
              <p:nvPr/>
            </p:nvSpPr>
            <p:spPr>
              <a:xfrm>
                <a:off x="6322508" y="4446785"/>
                <a:ext cx="1397351" cy="523220"/>
              </a:xfrm>
              <a:prstGeom prst="rect">
                <a:avLst/>
              </a:prstGeom>
              <a:noFill/>
            </p:spPr>
            <p:txBody>
              <a:bodyPr wrap="square" rtlCol="0">
                <a:spAutoFit/>
              </a:bodyPr>
              <a:lstStyle/>
              <a:p>
                <a:r>
                  <a:rPr lang="en-CA" sz="1400" dirty="0"/>
                  <a:t>CRISTAL-NET – Phase II</a:t>
                </a:r>
                <a:endParaRPr lang="fr-FR" sz="1400" dirty="0"/>
              </a:p>
            </p:txBody>
          </p:sp>
        </p:grpSp>
        <p:sp>
          <p:nvSpPr>
            <p:cNvPr id="20" name="Rectangle 19"/>
            <p:cNvSpPr/>
            <p:nvPr/>
          </p:nvSpPr>
          <p:spPr>
            <a:xfrm>
              <a:off x="3347864" y="5509353"/>
              <a:ext cx="1376858" cy="507092"/>
            </a:xfrm>
            <a:prstGeom prst="rect">
              <a:avLst/>
            </a:prstGeom>
            <a:solidFill>
              <a:srgbClr val="F58C7B"/>
            </a:solidFill>
            <a:ln w="38100">
              <a:solidFill>
                <a:srgbClr val="F0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3379186" y="5518475"/>
              <a:ext cx="1397351" cy="523220"/>
            </a:xfrm>
            <a:prstGeom prst="rect">
              <a:avLst/>
            </a:prstGeom>
            <a:noFill/>
          </p:spPr>
          <p:txBody>
            <a:bodyPr wrap="square" rtlCol="0">
              <a:spAutoFit/>
            </a:bodyPr>
            <a:lstStyle/>
            <a:p>
              <a:r>
                <a:rPr lang="en-CA" sz="1400" dirty="0"/>
                <a:t>CRISTAL-NET – etc.</a:t>
              </a:r>
              <a:endParaRPr lang="fr-FR" sz="1400" dirty="0"/>
            </a:p>
          </p:txBody>
        </p:sp>
      </p:grpSp>
      <p:grpSp>
        <p:nvGrpSpPr>
          <p:cNvPr id="28" name="Groupe 27"/>
          <p:cNvGrpSpPr/>
          <p:nvPr/>
        </p:nvGrpSpPr>
        <p:grpSpPr>
          <a:xfrm>
            <a:off x="4028104" y="2564374"/>
            <a:ext cx="1828199" cy="864628"/>
            <a:chOff x="7445440" y="1636959"/>
            <a:chExt cx="1828199" cy="543245"/>
          </a:xfrm>
        </p:grpSpPr>
        <p:sp>
          <p:nvSpPr>
            <p:cNvPr id="29" name="Rectangle 28"/>
            <p:cNvSpPr/>
            <p:nvPr/>
          </p:nvSpPr>
          <p:spPr>
            <a:xfrm>
              <a:off x="7445440" y="1636959"/>
              <a:ext cx="1740302" cy="543245"/>
            </a:xfrm>
            <a:prstGeom prst="rect">
              <a:avLst/>
            </a:prstGeom>
            <a:solidFill>
              <a:srgbClr val="6BC04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p:cNvSpPr txBox="1"/>
            <p:nvPr/>
          </p:nvSpPr>
          <p:spPr>
            <a:xfrm>
              <a:off x="7485483" y="1636959"/>
              <a:ext cx="1788156" cy="539471"/>
            </a:xfrm>
            <a:prstGeom prst="rect">
              <a:avLst/>
            </a:prstGeom>
            <a:noFill/>
          </p:spPr>
          <p:txBody>
            <a:bodyPr wrap="square" rtlCol="0">
              <a:spAutoFit/>
            </a:bodyPr>
            <a:lstStyle/>
            <a:p>
              <a:endParaRPr lang="en-CA" sz="1400" dirty="0"/>
            </a:p>
            <a:p>
              <a:r>
                <a:rPr lang="en-CA" sz="1400" dirty="0"/>
                <a:t>INFRASTRUCTURE</a:t>
              </a:r>
              <a:br>
                <a:rPr lang="en-CA" sz="1400" dirty="0"/>
              </a:br>
              <a:r>
                <a:rPr lang="en-CA" sz="1400" dirty="0"/>
                <a:t>RÉSEAU HCND</a:t>
              </a:r>
              <a:endParaRPr lang="fr-FR" sz="1400" dirty="0"/>
            </a:p>
          </p:txBody>
        </p:sp>
      </p:grpSp>
      <p:grpSp>
        <p:nvGrpSpPr>
          <p:cNvPr id="31" name="Groupe 30"/>
          <p:cNvGrpSpPr/>
          <p:nvPr/>
        </p:nvGrpSpPr>
        <p:grpSpPr>
          <a:xfrm>
            <a:off x="5508104" y="1675051"/>
            <a:ext cx="2160240" cy="1487507"/>
            <a:chOff x="5397847" y="1844824"/>
            <a:chExt cx="2054473" cy="1487507"/>
          </a:xfrm>
        </p:grpSpPr>
        <p:sp>
          <p:nvSpPr>
            <p:cNvPr id="33" name="Rectangle 32"/>
            <p:cNvSpPr/>
            <p:nvPr/>
          </p:nvSpPr>
          <p:spPr>
            <a:xfrm>
              <a:off x="5397847" y="1844824"/>
              <a:ext cx="2054473" cy="1487507"/>
            </a:xfrm>
            <a:prstGeom prst="rect">
              <a:avLst/>
            </a:prstGeom>
            <a:solidFill>
              <a:srgbClr val="75EBFF">
                <a:alpha val="76000"/>
              </a:srgbClr>
            </a:solidFill>
            <a:ln w="25400">
              <a:solidFill>
                <a:srgbClr val="00D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5397847" y="1849913"/>
              <a:ext cx="1788156" cy="738664"/>
            </a:xfrm>
            <a:prstGeom prst="rect">
              <a:avLst/>
            </a:prstGeom>
            <a:noFill/>
          </p:spPr>
          <p:txBody>
            <a:bodyPr wrap="square" rtlCol="0">
              <a:spAutoFit/>
            </a:bodyPr>
            <a:lstStyle/>
            <a:p>
              <a:r>
                <a:rPr lang="en-CA" sz="1400" dirty="0"/>
                <a:t>Solutions administratives et de logistique</a:t>
              </a:r>
              <a:endParaRPr lang="fr-FR" sz="1400" dirty="0"/>
            </a:p>
          </p:txBody>
        </p:sp>
      </p:grpSp>
      <p:grpSp>
        <p:nvGrpSpPr>
          <p:cNvPr id="35" name="Groupe 34"/>
          <p:cNvGrpSpPr/>
          <p:nvPr/>
        </p:nvGrpSpPr>
        <p:grpSpPr>
          <a:xfrm>
            <a:off x="6918756" y="3005802"/>
            <a:ext cx="1167624" cy="965755"/>
            <a:chOff x="7155084" y="3119176"/>
            <a:chExt cx="1167624" cy="965755"/>
          </a:xfrm>
        </p:grpSpPr>
        <p:sp>
          <p:nvSpPr>
            <p:cNvPr id="36" name="Rectangle 35"/>
            <p:cNvSpPr/>
            <p:nvPr/>
          </p:nvSpPr>
          <p:spPr>
            <a:xfrm>
              <a:off x="7155084" y="3119176"/>
              <a:ext cx="1167624" cy="965755"/>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ZoneTexte 36"/>
            <p:cNvSpPr txBox="1"/>
            <p:nvPr/>
          </p:nvSpPr>
          <p:spPr>
            <a:xfrm>
              <a:off x="7212134" y="3232721"/>
              <a:ext cx="980447" cy="738664"/>
            </a:xfrm>
            <a:prstGeom prst="rect">
              <a:avLst/>
            </a:prstGeom>
            <a:noFill/>
          </p:spPr>
          <p:txBody>
            <a:bodyPr wrap="square" rtlCol="0">
              <a:spAutoFit/>
            </a:bodyPr>
            <a:lstStyle/>
            <a:p>
              <a:pPr algn="ctr"/>
              <a:r>
                <a:rPr lang="en-CA" sz="1400" b="1" dirty="0"/>
                <a:t>Active Directory (AD)</a:t>
              </a:r>
              <a:endParaRPr lang="fr-FR" sz="1400" b="1" dirty="0"/>
            </a:p>
          </p:txBody>
        </p:sp>
      </p:grpSp>
      <p:cxnSp>
        <p:nvCxnSpPr>
          <p:cNvPr id="38" name="Connecteur droit 37"/>
          <p:cNvCxnSpPr/>
          <p:nvPr/>
        </p:nvCxnSpPr>
        <p:spPr>
          <a:xfrm flipV="1">
            <a:off x="6158276" y="3017743"/>
            <a:ext cx="761116" cy="277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6142279" y="3815930"/>
            <a:ext cx="777113" cy="163994"/>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e 39"/>
          <p:cNvGrpSpPr/>
          <p:nvPr/>
        </p:nvGrpSpPr>
        <p:grpSpPr>
          <a:xfrm>
            <a:off x="5530959" y="3294834"/>
            <a:ext cx="697018" cy="523220"/>
            <a:chOff x="7647564" y="2085814"/>
            <a:chExt cx="697018" cy="523220"/>
          </a:xfrm>
        </p:grpSpPr>
        <p:sp>
          <p:nvSpPr>
            <p:cNvPr id="41" name="Rectangle 40"/>
            <p:cNvSpPr/>
            <p:nvPr/>
          </p:nvSpPr>
          <p:spPr>
            <a:xfrm>
              <a:off x="7717266" y="2093956"/>
              <a:ext cx="557615" cy="494622"/>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p:cNvSpPr txBox="1"/>
            <p:nvPr/>
          </p:nvSpPr>
          <p:spPr>
            <a:xfrm>
              <a:off x="7647564" y="2085814"/>
              <a:ext cx="697018" cy="523220"/>
            </a:xfrm>
            <a:prstGeom prst="rect">
              <a:avLst/>
            </a:prstGeom>
            <a:noFill/>
          </p:spPr>
          <p:txBody>
            <a:bodyPr wrap="square" rtlCol="0">
              <a:spAutoFit/>
            </a:bodyPr>
            <a:lstStyle/>
            <a:p>
              <a:pPr algn="ctr"/>
              <a:r>
                <a:rPr lang="en-CA" sz="1400" b="1" dirty="0"/>
                <a:t>AD</a:t>
              </a:r>
              <a:br>
                <a:rPr lang="en-CA" sz="1400" b="1" dirty="0"/>
              </a:br>
              <a:r>
                <a:rPr lang="en-CA" sz="1400" b="1" dirty="0"/>
                <a:t>HCND</a:t>
              </a:r>
              <a:endParaRPr lang="fr-FR" sz="1400" b="1" dirty="0"/>
            </a:p>
          </p:txBody>
        </p:sp>
      </p:grpSp>
      <p:grpSp>
        <p:nvGrpSpPr>
          <p:cNvPr id="43" name="Groupe 42"/>
          <p:cNvGrpSpPr/>
          <p:nvPr/>
        </p:nvGrpSpPr>
        <p:grpSpPr>
          <a:xfrm>
            <a:off x="467544" y="1043445"/>
            <a:ext cx="8197071" cy="5049851"/>
            <a:chOff x="551393" y="1187460"/>
            <a:chExt cx="8197071" cy="5049851"/>
          </a:xfrm>
        </p:grpSpPr>
        <p:sp>
          <p:nvSpPr>
            <p:cNvPr id="44" name="Rectangle 43"/>
            <p:cNvSpPr/>
            <p:nvPr/>
          </p:nvSpPr>
          <p:spPr>
            <a:xfrm>
              <a:off x="551393" y="1187460"/>
              <a:ext cx="8197071" cy="5049851"/>
            </a:xfrm>
            <a:prstGeom prst="rect">
              <a:avLst/>
            </a:prstGeom>
            <a:noFill/>
            <a:ln w="44450">
              <a:solidFill>
                <a:srgbClr val="6CC3B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562715" y="1187460"/>
              <a:ext cx="7981566" cy="646331"/>
            </a:xfrm>
            <a:prstGeom prst="rect">
              <a:avLst/>
            </a:prstGeom>
            <a:noFill/>
          </p:spPr>
          <p:txBody>
            <a:bodyPr wrap="square" rtlCol="0">
              <a:spAutoFit/>
            </a:bodyPr>
            <a:lstStyle/>
            <a:p>
              <a:r>
                <a:rPr lang="en-CA" b="1" dirty="0"/>
                <a:t>PLAN STRATÉGIQUE D’INTÉGRATION DES RI DU CIUSSS CENTRE-SUD</a:t>
              </a:r>
            </a:p>
            <a:p>
              <a:r>
                <a:rPr lang="en-CA" b="1" i="1" dirty="0" err="1"/>
                <a:t>Écosystème</a:t>
              </a:r>
              <a:r>
                <a:rPr lang="en-CA" b="1" i="1" dirty="0"/>
                <a:t> des RI du CIUSSS</a:t>
              </a:r>
              <a:endParaRPr lang="fr-FR" b="1" i="1" dirty="0"/>
            </a:p>
          </p:txBody>
        </p:sp>
      </p:grpSp>
      <p:sp>
        <p:nvSpPr>
          <p:cNvPr id="46" name="Rectangle 45"/>
          <p:cNvSpPr/>
          <p:nvPr/>
        </p:nvSpPr>
        <p:spPr>
          <a:xfrm>
            <a:off x="1955380" y="2725482"/>
            <a:ext cx="4340953" cy="1598943"/>
          </a:xfrm>
          <a:prstGeom prst="rect">
            <a:avLst/>
          </a:prstGeom>
          <a:noFill/>
          <a:ln w="63500">
            <a:solidFill>
              <a:srgbClr val="FABF3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8" name="Groupe 47"/>
          <p:cNvGrpSpPr/>
          <p:nvPr/>
        </p:nvGrpSpPr>
        <p:grpSpPr>
          <a:xfrm>
            <a:off x="6060670" y="5406169"/>
            <a:ext cx="2160240" cy="392342"/>
            <a:chOff x="5397847" y="1844824"/>
            <a:chExt cx="2054473" cy="1487507"/>
          </a:xfrm>
        </p:grpSpPr>
        <p:sp>
          <p:nvSpPr>
            <p:cNvPr id="49" name="Rectangle 48"/>
            <p:cNvSpPr/>
            <p:nvPr/>
          </p:nvSpPr>
          <p:spPr>
            <a:xfrm>
              <a:off x="5397847" y="1844824"/>
              <a:ext cx="2054473" cy="1487507"/>
            </a:xfrm>
            <a:prstGeom prst="rect">
              <a:avLst/>
            </a:prstGeom>
            <a:solidFill>
              <a:srgbClr val="75EBFF">
                <a:alpha val="76000"/>
              </a:srgbClr>
            </a:solidFill>
            <a:ln w="25400">
              <a:solidFill>
                <a:srgbClr val="00DA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ZoneTexte 49"/>
            <p:cNvSpPr txBox="1"/>
            <p:nvPr/>
          </p:nvSpPr>
          <p:spPr>
            <a:xfrm>
              <a:off x="5397847" y="1849912"/>
              <a:ext cx="1788156" cy="1166891"/>
            </a:xfrm>
            <a:prstGeom prst="rect">
              <a:avLst/>
            </a:prstGeom>
            <a:noFill/>
          </p:spPr>
          <p:txBody>
            <a:bodyPr wrap="square" rtlCol="0">
              <a:spAutoFit/>
            </a:bodyPr>
            <a:lstStyle/>
            <a:p>
              <a:r>
                <a:rPr lang="en-CA" sz="1400" dirty="0" err="1"/>
                <a:t>Autres</a:t>
              </a:r>
              <a:r>
                <a:rPr lang="en-CA" sz="1400" dirty="0"/>
                <a:t> …</a:t>
              </a:r>
              <a:endParaRPr lang="fr-FR" sz="1400" dirty="0"/>
            </a:p>
          </p:txBody>
        </p:sp>
      </p:grpSp>
    </p:spTree>
    <p:extLst>
      <p:ext uri="{BB962C8B-B14F-4D97-AF65-F5344CB8AC3E}">
        <p14:creationId xmlns:p14="http://schemas.microsoft.com/office/powerpoint/2010/main" val="165744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1000"/>
                                        <p:tgtEl>
                                          <p:spTgt spid="35"/>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10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1000"/>
                                        <p:tgtEl>
                                          <p:spTgt spid="28"/>
                                        </p:tgtEl>
                                      </p:cBhvr>
                                    </p:animEffect>
                                  </p:childTnLst>
                                </p:cTn>
                              </p:par>
                            </p:childTnLst>
                          </p:cTn>
                        </p:par>
                        <p:par>
                          <p:cTn id="41" fill="hold">
                            <p:stCondLst>
                              <p:cond delay="1000"/>
                            </p:stCondLst>
                            <p:childTnLst>
                              <p:par>
                                <p:cTn id="42" presetID="22" presetClass="entr" presetSubtype="8" fill="hold" nodeType="after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1000"/>
                                        <p:tgtEl>
                                          <p:spTgt spid="40"/>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left)">
                                      <p:cBhvr>
                                        <p:cTn id="48" dur="1000"/>
                                        <p:tgtEl>
                                          <p:spTgt spid="39"/>
                                        </p:tgtEl>
                                      </p:cBhvr>
                                    </p:animEffect>
                                  </p:childTnLst>
                                </p:cTn>
                              </p:par>
                              <p:par>
                                <p:cTn id="49" presetID="22" presetClass="entr" presetSubtype="8"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10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20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539017" y="223703"/>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61" name="Titre 1"/>
          <p:cNvSpPr>
            <a:spLocks noGrp="1"/>
          </p:cNvSpPr>
          <p:nvPr>
            <p:ph type="title"/>
          </p:nvPr>
        </p:nvSpPr>
        <p:spPr>
          <a:xfrm>
            <a:off x="1336476" y="736894"/>
            <a:ext cx="6259860" cy="540071"/>
          </a:xfrm>
        </p:spPr>
        <p:txBody>
          <a:bodyPr/>
          <a:lstStyle/>
          <a:p>
            <a:pPr algn="ctr" eaLnBrk="1" hangingPunct="1"/>
            <a:r>
              <a:rPr lang="fr-CA" altLang="fr-FR" sz="2000" dirty="0"/>
              <a:t>PSIRI Structure de décomposition des produits (SDP)</a:t>
            </a:r>
            <a:endParaRPr lang="fr-FR" altLang="fr-FR" sz="2000" dirty="0"/>
          </a:p>
        </p:txBody>
      </p:sp>
      <p:sp>
        <p:nvSpPr>
          <p:cNvPr id="70" name="Triangle isocèle 69"/>
          <p:cNvSpPr/>
          <p:nvPr/>
        </p:nvSpPr>
        <p:spPr>
          <a:xfrm>
            <a:off x="3044749" y="1435785"/>
            <a:ext cx="3773685" cy="2735739"/>
          </a:xfrm>
          <a:prstGeom prst="triangle">
            <a:avLst/>
          </a:prstGeom>
          <a:gradFill flip="none" rotWithShape="1">
            <a:gsLst>
              <a:gs pos="0">
                <a:schemeClr val="accent1">
                  <a:lumMod val="67000"/>
                </a:schemeClr>
              </a:gs>
              <a:gs pos="44000">
                <a:schemeClr val="accent1">
                  <a:lumMod val="97000"/>
                  <a:lumOff val="3000"/>
                </a:schemeClr>
              </a:gs>
              <a:gs pos="100000">
                <a:schemeClr val="accent1">
                  <a:lumMod val="60000"/>
                  <a:lumOff val="40000"/>
                </a:schemeClr>
              </a:gs>
            </a:gsLst>
            <a:lin ang="16200000" scaled="1"/>
            <a:tileRect/>
          </a:gra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71" name="Forme libre 70"/>
          <p:cNvSpPr/>
          <p:nvPr/>
        </p:nvSpPr>
        <p:spPr>
          <a:xfrm>
            <a:off x="4795541" y="1617003"/>
            <a:ext cx="2140422" cy="486234"/>
          </a:xfrm>
          <a:custGeom>
            <a:avLst/>
            <a:gdLst>
              <a:gd name="connsiteX0" fmla="*/ 0 w 2719285"/>
              <a:gd name="connsiteY0" fmla="*/ 97836 h 587005"/>
              <a:gd name="connsiteX1" fmla="*/ 97836 w 2719285"/>
              <a:gd name="connsiteY1" fmla="*/ 0 h 587005"/>
              <a:gd name="connsiteX2" fmla="*/ 2621449 w 2719285"/>
              <a:gd name="connsiteY2" fmla="*/ 0 h 587005"/>
              <a:gd name="connsiteX3" fmla="*/ 2719285 w 2719285"/>
              <a:gd name="connsiteY3" fmla="*/ 97836 h 587005"/>
              <a:gd name="connsiteX4" fmla="*/ 2719285 w 2719285"/>
              <a:gd name="connsiteY4" fmla="*/ 489169 h 587005"/>
              <a:gd name="connsiteX5" fmla="*/ 2621449 w 2719285"/>
              <a:gd name="connsiteY5" fmla="*/ 587005 h 587005"/>
              <a:gd name="connsiteX6" fmla="*/ 97836 w 2719285"/>
              <a:gd name="connsiteY6" fmla="*/ 587005 h 587005"/>
              <a:gd name="connsiteX7" fmla="*/ 0 w 2719285"/>
              <a:gd name="connsiteY7" fmla="*/ 489169 h 587005"/>
              <a:gd name="connsiteX8" fmla="*/ 0 w 2719285"/>
              <a:gd name="connsiteY8" fmla="*/ 97836 h 58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285" h="587005">
                <a:moveTo>
                  <a:pt x="0" y="97836"/>
                </a:moveTo>
                <a:cubicBezTo>
                  <a:pt x="0" y="43803"/>
                  <a:pt x="43803" y="0"/>
                  <a:pt x="97836" y="0"/>
                </a:cubicBezTo>
                <a:lnTo>
                  <a:pt x="2621449" y="0"/>
                </a:lnTo>
                <a:cubicBezTo>
                  <a:pt x="2675482" y="0"/>
                  <a:pt x="2719285" y="43803"/>
                  <a:pt x="2719285" y="97836"/>
                </a:cubicBezTo>
                <a:lnTo>
                  <a:pt x="2719285" y="489169"/>
                </a:lnTo>
                <a:cubicBezTo>
                  <a:pt x="2719285" y="543202"/>
                  <a:pt x="2675482" y="587005"/>
                  <a:pt x="2621449" y="587005"/>
                </a:cubicBezTo>
                <a:lnTo>
                  <a:pt x="97836" y="587005"/>
                </a:lnTo>
                <a:cubicBezTo>
                  <a:pt x="43803" y="587005"/>
                  <a:pt x="0" y="543202"/>
                  <a:pt x="0" y="489169"/>
                </a:cubicBezTo>
                <a:lnTo>
                  <a:pt x="0" y="9783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383" tIns="89615" rIns="101807" bIns="89615" numCol="1" spcCol="1270" anchor="ctr" anchorCtr="0">
            <a:noAutofit/>
          </a:bodyPr>
          <a:lstStyle/>
          <a:p>
            <a:pPr lvl="0" algn="l" defTabSz="711200">
              <a:lnSpc>
                <a:spcPct val="90000"/>
              </a:lnSpc>
              <a:spcBef>
                <a:spcPct val="0"/>
              </a:spcBef>
              <a:spcAft>
                <a:spcPct val="35000"/>
              </a:spcAft>
            </a:pPr>
            <a:r>
              <a:rPr lang="fr-CA" sz="1400" kern="1200" dirty="0">
                <a:solidFill>
                  <a:schemeClr val="tx1">
                    <a:lumMod val="85000"/>
                    <a:lumOff val="15000"/>
                  </a:schemeClr>
                </a:solidFill>
              </a:rPr>
              <a:t>A 4. Solutions </a:t>
            </a:r>
            <a:r>
              <a:rPr lang="fr-CA" sz="1400" kern="1200" noProof="0" dirty="0">
                <a:solidFill>
                  <a:schemeClr val="tx1">
                    <a:lumMod val="85000"/>
                    <a:lumOff val="15000"/>
                  </a:schemeClr>
                </a:solidFill>
              </a:rPr>
              <a:t>cliniques de partage et d’échange</a:t>
            </a:r>
          </a:p>
        </p:txBody>
      </p:sp>
      <p:sp>
        <p:nvSpPr>
          <p:cNvPr id="72" name="Forme libre 71"/>
          <p:cNvSpPr/>
          <p:nvPr/>
        </p:nvSpPr>
        <p:spPr>
          <a:xfrm>
            <a:off x="4795541" y="2164017"/>
            <a:ext cx="2140422" cy="486234"/>
          </a:xfrm>
          <a:custGeom>
            <a:avLst/>
            <a:gdLst>
              <a:gd name="connsiteX0" fmla="*/ 0 w 2719285"/>
              <a:gd name="connsiteY0" fmla="*/ 97836 h 587005"/>
              <a:gd name="connsiteX1" fmla="*/ 97836 w 2719285"/>
              <a:gd name="connsiteY1" fmla="*/ 0 h 587005"/>
              <a:gd name="connsiteX2" fmla="*/ 2621449 w 2719285"/>
              <a:gd name="connsiteY2" fmla="*/ 0 h 587005"/>
              <a:gd name="connsiteX3" fmla="*/ 2719285 w 2719285"/>
              <a:gd name="connsiteY3" fmla="*/ 97836 h 587005"/>
              <a:gd name="connsiteX4" fmla="*/ 2719285 w 2719285"/>
              <a:gd name="connsiteY4" fmla="*/ 489169 h 587005"/>
              <a:gd name="connsiteX5" fmla="*/ 2621449 w 2719285"/>
              <a:gd name="connsiteY5" fmla="*/ 587005 h 587005"/>
              <a:gd name="connsiteX6" fmla="*/ 97836 w 2719285"/>
              <a:gd name="connsiteY6" fmla="*/ 587005 h 587005"/>
              <a:gd name="connsiteX7" fmla="*/ 0 w 2719285"/>
              <a:gd name="connsiteY7" fmla="*/ 489169 h 587005"/>
              <a:gd name="connsiteX8" fmla="*/ 0 w 2719285"/>
              <a:gd name="connsiteY8" fmla="*/ 97836 h 58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285" h="587005">
                <a:moveTo>
                  <a:pt x="0" y="97836"/>
                </a:moveTo>
                <a:cubicBezTo>
                  <a:pt x="0" y="43803"/>
                  <a:pt x="43803" y="0"/>
                  <a:pt x="97836" y="0"/>
                </a:cubicBezTo>
                <a:lnTo>
                  <a:pt x="2621449" y="0"/>
                </a:lnTo>
                <a:cubicBezTo>
                  <a:pt x="2675482" y="0"/>
                  <a:pt x="2719285" y="43803"/>
                  <a:pt x="2719285" y="97836"/>
                </a:cubicBezTo>
                <a:lnTo>
                  <a:pt x="2719285" y="489169"/>
                </a:lnTo>
                <a:cubicBezTo>
                  <a:pt x="2719285" y="543202"/>
                  <a:pt x="2675482" y="587005"/>
                  <a:pt x="2621449" y="587005"/>
                </a:cubicBezTo>
                <a:lnTo>
                  <a:pt x="97836" y="587005"/>
                </a:lnTo>
                <a:cubicBezTo>
                  <a:pt x="43803" y="587005"/>
                  <a:pt x="0" y="543202"/>
                  <a:pt x="0" y="489169"/>
                </a:cubicBezTo>
                <a:lnTo>
                  <a:pt x="0" y="9783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383" tIns="89615" rIns="101807" bIns="89615" numCol="1" spcCol="1270" anchor="ctr" anchorCtr="0">
            <a:noAutofit/>
          </a:bodyPr>
          <a:lstStyle/>
          <a:p>
            <a:pPr lvl="0" algn="l" defTabSz="711200">
              <a:lnSpc>
                <a:spcPct val="90000"/>
              </a:lnSpc>
              <a:spcBef>
                <a:spcPct val="0"/>
              </a:spcBef>
              <a:spcAft>
                <a:spcPct val="35000"/>
              </a:spcAft>
            </a:pPr>
            <a:r>
              <a:rPr lang="fr-CA" sz="1400" kern="1200" dirty="0">
                <a:solidFill>
                  <a:schemeClr val="tx1">
                    <a:lumMod val="85000"/>
                    <a:lumOff val="15000"/>
                  </a:schemeClr>
                </a:solidFill>
              </a:rPr>
              <a:t>A 3. Solutions cliniques spécialisées et de soutien</a:t>
            </a:r>
          </a:p>
        </p:txBody>
      </p:sp>
      <p:sp>
        <p:nvSpPr>
          <p:cNvPr id="73" name="Forme libre 72"/>
          <p:cNvSpPr/>
          <p:nvPr/>
        </p:nvSpPr>
        <p:spPr>
          <a:xfrm>
            <a:off x="4795541" y="2711032"/>
            <a:ext cx="2140422" cy="486234"/>
          </a:xfrm>
          <a:custGeom>
            <a:avLst/>
            <a:gdLst>
              <a:gd name="connsiteX0" fmla="*/ 0 w 2719285"/>
              <a:gd name="connsiteY0" fmla="*/ 97836 h 587005"/>
              <a:gd name="connsiteX1" fmla="*/ 97836 w 2719285"/>
              <a:gd name="connsiteY1" fmla="*/ 0 h 587005"/>
              <a:gd name="connsiteX2" fmla="*/ 2621449 w 2719285"/>
              <a:gd name="connsiteY2" fmla="*/ 0 h 587005"/>
              <a:gd name="connsiteX3" fmla="*/ 2719285 w 2719285"/>
              <a:gd name="connsiteY3" fmla="*/ 97836 h 587005"/>
              <a:gd name="connsiteX4" fmla="*/ 2719285 w 2719285"/>
              <a:gd name="connsiteY4" fmla="*/ 489169 h 587005"/>
              <a:gd name="connsiteX5" fmla="*/ 2621449 w 2719285"/>
              <a:gd name="connsiteY5" fmla="*/ 587005 h 587005"/>
              <a:gd name="connsiteX6" fmla="*/ 97836 w 2719285"/>
              <a:gd name="connsiteY6" fmla="*/ 587005 h 587005"/>
              <a:gd name="connsiteX7" fmla="*/ 0 w 2719285"/>
              <a:gd name="connsiteY7" fmla="*/ 489169 h 587005"/>
              <a:gd name="connsiteX8" fmla="*/ 0 w 2719285"/>
              <a:gd name="connsiteY8" fmla="*/ 97836 h 58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285" h="587005">
                <a:moveTo>
                  <a:pt x="0" y="97836"/>
                </a:moveTo>
                <a:cubicBezTo>
                  <a:pt x="0" y="43803"/>
                  <a:pt x="43803" y="0"/>
                  <a:pt x="97836" y="0"/>
                </a:cubicBezTo>
                <a:lnTo>
                  <a:pt x="2621449" y="0"/>
                </a:lnTo>
                <a:cubicBezTo>
                  <a:pt x="2675482" y="0"/>
                  <a:pt x="2719285" y="43803"/>
                  <a:pt x="2719285" y="97836"/>
                </a:cubicBezTo>
                <a:lnTo>
                  <a:pt x="2719285" y="489169"/>
                </a:lnTo>
                <a:cubicBezTo>
                  <a:pt x="2719285" y="543202"/>
                  <a:pt x="2675482" y="587005"/>
                  <a:pt x="2621449" y="587005"/>
                </a:cubicBezTo>
                <a:lnTo>
                  <a:pt x="97836" y="587005"/>
                </a:lnTo>
                <a:cubicBezTo>
                  <a:pt x="43803" y="587005"/>
                  <a:pt x="0" y="543202"/>
                  <a:pt x="0" y="489169"/>
                </a:cubicBezTo>
                <a:lnTo>
                  <a:pt x="0" y="9783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383" tIns="89615" rIns="101807" bIns="89615" numCol="1" spcCol="1270" anchor="ctr" anchorCtr="0">
            <a:noAutofit/>
          </a:bodyPr>
          <a:lstStyle/>
          <a:p>
            <a:pPr lvl="0" algn="l" defTabSz="711200">
              <a:lnSpc>
                <a:spcPct val="90000"/>
              </a:lnSpc>
              <a:spcBef>
                <a:spcPct val="0"/>
              </a:spcBef>
              <a:spcAft>
                <a:spcPct val="35000"/>
              </a:spcAft>
            </a:pPr>
            <a:r>
              <a:rPr lang="fr-CA" sz="1400" kern="1200" dirty="0">
                <a:solidFill>
                  <a:schemeClr val="tx1">
                    <a:lumMod val="85000"/>
                    <a:lumOff val="15000"/>
                  </a:schemeClr>
                </a:solidFill>
              </a:rPr>
              <a:t>A 2. Solutions des plateaux techniques</a:t>
            </a:r>
          </a:p>
        </p:txBody>
      </p:sp>
      <p:sp>
        <p:nvSpPr>
          <p:cNvPr id="74" name="Forme libre 73"/>
          <p:cNvSpPr/>
          <p:nvPr/>
        </p:nvSpPr>
        <p:spPr>
          <a:xfrm>
            <a:off x="4795541" y="3258047"/>
            <a:ext cx="2140422" cy="486234"/>
          </a:xfrm>
          <a:custGeom>
            <a:avLst/>
            <a:gdLst>
              <a:gd name="connsiteX0" fmla="*/ 0 w 2719285"/>
              <a:gd name="connsiteY0" fmla="*/ 97836 h 587005"/>
              <a:gd name="connsiteX1" fmla="*/ 97836 w 2719285"/>
              <a:gd name="connsiteY1" fmla="*/ 0 h 587005"/>
              <a:gd name="connsiteX2" fmla="*/ 2621449 w 2719285"/>
              <a:gd name="connsiteY2" fmla="*/ 0 h 587005"/>
              <a:gd name="connsiteX3" fmla="*/ 2719285 w 2719285"/>
              <a:gd name="connsiteY3" fmla="*/ 97836 h 587005"/>
              <a:gd name="connsiteX4" fmla="*/ 2719285 w 2719285"/>
              <a:gd name="connsiteY4" fmla="*/ 489169 h 587005"/>
              <a:gd name="connsiteX5" fmla="*/ 2621449 w 2719285"/>
              <a:gd name="connsiteY5" fmla="*/ 587005 h 587005"/>
              <a:gd name="connsiteX6" fmla="*/ 97836 w 2719285"/>
              <a:gd name="connsiteY6" fmla="*/ 587005 h 587005"/>
              <a:gd name="connsiteX7" fmla="*/ 0 w 2719285"/>
              <a:gd name="connsiteY7" fmla="*/ 489169 h 587005"/>
              <a:gd name="connsiteX8" fmla="*/ 0 w 2719285"/>
              <a:gd name="connsiteY8" fmla="*/ 97836 h 58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9285" h="587005">
                <a:moveTo>
                  <a:pt x="0" y="97836"/>
                </a:moveTo>
                <a:cubicBezTo>
                  <a:pt x="0" y="43803"/>
                  <a:pt x="43803" y="0"/>
                  <a:pt x="97836" y="0"/>
                </a:cubicBezTo>
                <a:lnTo>
                  <a:pt x="2621449" y="0"/>
                </a:lnTo>
                <a:cubicBezTo>
                  <a:pt x="2675482" y="0"/>
                  <a:pt x="2719285" y="43803"/>
                  <a:pt x="2719285" y="97836"/>
                </a:cubicBezTo>
                <a:lnTo>
                  <a:pt x="2719285" y="489169"/>
                </a:lnTo>
                <a:cubicBezTo>
                  <a:pt x="2719285" y="543202"/>
                  <a:pt x="2675482" y="587005"/>
                  <a:pt x="2621449" y="587005"/>
                </a:cubicBezTo>
                <a:lnTo>
                  <a:pt x="97836" y="587005"/>
                </a:lnTo>
                <a:cubicBezTo>
                  <a:pt x="43803" y="587005"/>
                  <a:pt x="0" y="543202"/>
                  <a:pt x="0" y="489169"/>
                </a:cubicBezTo>
                <a:lnTo>
                  <a:pt x="0" y="97836"/>
                </a:lnTo>
                <a:close/>
              </a:path>
            </a:pathLst>
          </a:cu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383" tIns="89615" rIns="101807" bIns="89615" numCol="1" spcCol="1270" anchor="ctr" anchorCtr="0">
            <a:noAutofit/>
          </a:bodyPr>
          <a:lstStyle/>
          <a:p>
            <a:pPr lvl="0" algn="l" defTabSz="711200">
              <a:lnSpc>
                <a:spcPct val="90000"/>
              </a:lnSpc>
              <a:spcBef>
                <a:spcPct val="0"/>
              </a:spcBef>
              <a:spcAft>
                <a:spcPct val="35000"/>
              </a:spcAft>
            </a:pPr>
            <a:r>
              <a:rPr lang="fr-CA" sz="1400" kern="1200" dirty="0">
                <a:solidFill>
                  <a:schemeClr val="tx1">
                    <a:lumMod val="85000"/>
                    <a:lumOff val="15000"/>
                  </a:schemeClr>
                </a:solidFill>
              </a:rPr>
              <a:t>A 1. Solutions identification/localisation</a:t>
            </a:r>
          </a:p>
        </p:txBody>
      </p:sp>
      <p:sp>
        <p:nvSpPr>
          <p:cNvPr id="76" name="Forme libre 75"/>
          <p:cNvSpPr/>
          <p:nvPr/>
        </p:nvSpPr>
        <p:spPr>
          <a:xfrm>
            <a:off x="915077" y="4715791"/>
            <a:ext cx="6452428" cy="376947"/>
          </a:xfrm>
          <a:custGeom>
            <a:avLst/>
            <a:gdLst>
              <a:gd name="connsiteX0" fmla="*/ 0 w 8197445"/>
              <a:gd name="connsiteY0" fmla="*/ 75846 h 455068"/>
              <a:gd name="connsiteX1" fmla="*/ 75846 w 8197445"/>
              <a:gd name="connsiteY1" fmla="*/ 0 h 455068"/>
              <a:gd name="connsiteX2" fmla="*/ 8121599 w 8197445"/>
              <a:gd name="connsiteY2" fmla="*/ 0 h 455068"/>
              <a:gd name="connsiteX3" fmla="*/ 8197445 w 8197445"/>
              <a:gd name="connsiteY3" fmla="*/ 75846 h 455068"/>
              <a:gd name="connsiteX4" fmla="*/ 8197445 w 8197445"/>
              <a:gd name="connsiteY4" fmla="*/ 379222 h 455068"/>
              <a:gd name="connsiteX5" fmla="*/ 8121599 w 8197445"/>
              <a:gd name="connsiteY5" fmla="*/ 455068 h 455068"/>
              <a:gd name="connsiteX6" fmla="*/ 75846 w 8197445"/>
              <a:gd name="connsiteY6" fmla="*/ 455068 h 455068"/>
              <a:gd name="connsiteX7" fmla="*/ 0 w 8197445"/>
              <a:gd name="connsiteY7" fmla="*/ 379222 h 455068"/>
              <a:gd name="connsiteX8" fmla="*/ 0 w 8197445"/>
              <a:gd name="connsiteY8" fmla="*/ 75846 h 45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445" h="455068">
                <a:moveTo>
                  <a:pt x="0" y="75846"/>
                </a:moveTo>
                <a:cubicBezTo>
                  <a:pt x="0" y="33957"/>
                  <a:pt x="33957" y="0"/>
                  <a:pt x="75846" y="0"/>
                </a:cubicBezTo>
                <a:lnTo>
                  <a:pt x="8121599" y="0"/>
                </a:lnTo>
                <a:cubicBezTo>
                  <a:pt x="8163488" y="0"/>
                  <a:pt x="8197445" y="33957"/>
                  <a:pt x="8197445" y="75846"/>
                </a:cubicBezTo>
                <a:lnTo>
                  <a:pt x="8197445" y="379222"/>
                </a:lnTo>
                <a:cubicBezTo>
                  <a:pt x="8197445" y="421111"/>
                  <a:pt x="8163488" y="455068"/>
                  <a:pt x="8121599" y="455068"/>
                </a:cubicBezTo>
                <a:lnTo>
                  <a:pt x="75846" y="455068"/>
                </a:lnTo>
                <a:cubicBezTo>
                  <a:pt x="33957" y="455068"/>
                  <a:pt x="0" y="421111"/>
                  <a:pt x="0" y="379222"/>
                </a:cubicBezTo>
                <a:lnTo>
                  <a:pt x="0" y="75846"/>
                </a:ln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CA" sz="1600" dirty="0"/>
              <a:t>E. Intégration</a:t>
            </a:r>
          </a:p>
        </p:txBody>
      </p:sp>
      <p:sp>
        <p:nvSpPr>
          <p:cNvPr id="77" name="Forme libre 76"/>
          <p:cNvSpPr/>
          <p:nvPr/>
        </p:nvSpPr>
        <p:spPr>
          <a:xfrm>
            <a:off x="915077" y="5102165"/>
            <a:ext cx="6452428" cy="376947"/>
          </a:xfrm>
          <a:custGeom>
            <a:avLst/>
            <a:gdLst>
              <a:gd name="connsiteX0" fmla="*/ 0 w 8197445"/>
              <a:gd name="connsiteY0" fmla="*/ 75846 h 455068"/>
              <a:gd name="connsiteX1" fmla="*/ 75846 w 8197445"/>
              <a:gd name="connsiteY1" fmla="*/ 0 h 455068"/>
              <a:gd name="connsiteX2" fmla="*/ 8121599 w 8197445"/>
              <a:gd name="connsiteY2" fmla="*/ 0 h 455068"/>
              <a:gd name="connsiteX3" fmla="*/ 8197445 w 8197445"/>
              <a:gd name="connsiteY3" fmla="*/ 75846 h 455068"/>
              <a:gd name="connsiteX4" fmla="*/ 8197445 w 8197445"/>
              <a:gd name="connsiteY4" fmla="*/ 379222 h 455068"/>
              <a:gd name="connsiteX5" fmla="*/ 8121599 w 8197445"/>
              <a:gd name="connsiteY5" fmla="*/ 455068 h 455068"/>
              <a:gd name="connsiteX6" fmla="*/ 75846 w 8197445"/>
              <a:gd name="connsiteY6" fmla="*/ 455068 h 455068"/>
              <a:gd name="connsiteX7" fmla="*/ 0 w 8197445"/>
              <a:gd name="connsiteY7" fmla="*/ 379222 h 455068"/>
              <a:gd name="connsiteX8" fmla="*/ 0 w 8197445"/>
              <a:gd name="connsiteY8" fmla="*/ 75846 h 45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445" h="455068">
                <a:moveTo>
                  <a:pt x="0" y="75846"/>
                </a:moveTo>
                <a:cubicBezTo>
                  <a:pt x="0" y="33957"/>
                  <a:pt x="33957" y="0"/>
                  <a:pt x="75846" y="0"/>
                </a:cubicBezTo>
                <a:lnTo>
                  <a:pt x="8121599" y="0"/>
                </a:lnTo>
                <a:cubicBezTo>
                  <a:pt x="8163488" y="0"/>
                  <a:pt x="8197445" y="33957"/>
                  <a:pt x="8197445" y="75846"/>
                </a:cubicBezTo>
                <a:lnTo>
                  <a:pt x="8197445" y="379222"/>
                </a:lnTo>
                <a:cubicBezTo>
                  <a:pt x="8197445" y="421111"/>
                  <a:pt x="8163488" y="455068"/>
                  <a:pt x="8121599" y="455068"/>
                </a:cubicBezTo>
                <a:lnTo>
                  <a:pt x="75846" y="455068"/>
                </a:lnTo>
                <a:cubicBezTo>
                  <a:pt x="33957" y="455068"/>
                  <a:pt x="0" y="421111"/>
                  <a:pt x="0" y="379222"/>
                </a:cubicBezTo>
                <a:lnTo>
                  <a:pt x="0" y="75846"/>
                </a:lnTo>
                <a:close/>
              </a:path>
            </a:pathLst>
          </a:custGeom>
          <a:gradFill flip="none" rotWithShape="1">
            <a:gsLst>
              <a:gs pos="0">
                <a:schemeClr val="accent1">
                  <a:lumMod val="67000"/>
                </a:schemeClr>
              </a:gs>
              <a:gs pos="6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90795" tIns="90795" rIns="90795" bIns="90795" numCol="1" spcCol="1270" anchor="ctr" anchorCtr="0">
            <a:noAutofit/>
          </a:bodyPr>
          <a:lstStyle/>
          <a:p>
            <a:pPr lvl="0" algn="ctr" defTabSz="800100">
              <a:lnSpc>
                <a:spcPts val="1500"/>
              </a:lnSpc>
              <a:spcBef>
                <a:spcPct val="0"/>
              </a:spcBef>
              <a:spcAft>
                <a:spcPts val="0"/>
              </a:spcAft>
            </a:pPr>
            <a:r>
              <a:rPr lang="fr-CA" sz="1600" kern="1200" noProof="0" dirty="0"/>
              <a:t>F. Plateformes d’accès utilisateurs </a:t>
            </a:r>
            <a:br>
              <a:rPr lang="fr-CA" sz="1800" kern="1200" noProof="0" dirty="0"/>
            </a:br>
            <a:r>
              <a:rPr lang="fr-CA" sz="1300" kern="1200" noProof="0" dirty="0"/>
              <a:t>(tablettes, téléphones intelligents, postes de travail, imprimantes)</a:t>
            </a:r>
          </a:p>
        </p:txBody>
      </p:sp>
      <p:sp>
        <p:nvSpPr>
          <p:cNvPr id="78" name="Forme libre 77"/>
          <p:cNvSpPr/>
          <p:nvPr/>
        </p:nvSpPr>
        <p:spPr>
          <a:xfrm>
            <a:off x="915077" y="5488538"/>
            <a:ext cx="6452428" cy="376947"/>
          </a:xfrm>
          <a:custGeom>
            <a:avLst/>
            <a:gdLst>
              <a:gd name="connsiteX0" fmla="*/ 0 w 8197445"/>
              <a:gd name="connsiteY0" fmla="*/ 75846 h 455068"/>
              <a:gd name="connsiteX1" fmla="*/ 75846 w 8197445"/>
              <a:gd name="connsiteY1" fmla="*/ 0 h 455068"/>
              <a:gd name="connsiteX2" fmla="*/ 8121599 w 8197445"/>
              <a:gd name="connsiteY2" fmla="*/ 0 h 455068"/>
              <a:gd name="connsiteX3" fmla="*/ 8197445 w 8197445"/>
              <a:gd name="connsiteY3" fmla="*/ 75846 h 455068"/>
              <a:gd name="connsiteX4" fmla="*/ 8197445 w 8197445"/>
              <a:gd name="connsiteY4" fmla="*/ 379222 h 455068"/>
              <a:gd name="connsiteX5" fmla="*/ 8121599 w 8197445"/>
              <a:gd name="connsiteY5" fmla="*/ 455068 h 455068"/>
              <a:gd name="connsiteX6" fmla="*/ 75846 w 8197445"/>
              <a:gd name="connsiteY6" fmla="*/ 455068 h 455068"/>
              <a:gd name="connsiteX7" fmla="*/ 0 w 8197445"/>
              <a:gd name="connsiteY7" fmla="*/ 379222 h 455068"/>
              <a:gd name="connsiteX8" fmla="*/ 0 w 8197445"/>
              <a:gd name="connsiteY8" fmla="*/ 75846 h 45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7445" h="455068">
                <a:moveTo>
                  <a:pt x="0" y="75846"/>
                </a:moveTo>
                <a:cubicBezTo>
                  <a:pt x="0" y="33957"/>
                  <a:pt x="33957" y="0"/>
                  <a:pt x="75846" y="0"/>
                </a:cubicBezTo>
                <a:lnTo>
                  <a:pt x="8121599" y="0"/>
                </a:lnTo>
                <a:cubicBezTo>
                  <a:pt x="8163488" y="0"/>
                  <a:pt x="8197445" y="33957"/>
                  <a:pt x="8197445" y="75846"/>
                </a:cubicBezTo>
                <a:lnTo>
                  <a:pt x="8197445" y="379222"/>
                </a:lnTo>
                <a:cubicBezTo>
                  <a:pt x="8197445" y="421111"/>
                  <a:pt x="8163488" y="455068"/>
                  <a:pt x="8121599" y="455068"/>
                </a:cubicBezTo>
                <a:lnTo>
                  <a:pt x="75846" y="455068"/>
                </a:lnTo>
                <a:cubicBezTo>
                  <a:pt x="33957" y="455068"/>
                  <a:pt x="0" y="421111"/>
                  <a:pt x="0" y="379222"/>
                </a:cubicBezTo>
                <a:lnTo>
                  <a:pt x="0" y="75846"/>
                </a:lnTo>
                <a:close/>
              </a:path>
            </a:pathLst>
          </a:custGeom>
          <a:gradFill flip="none" rotWithShape="1">
            <a:gsLst>
              <a:gs pos="0">
                <a:schemeClr val="accent1">
                  <a:lumMod val="67000"/>
                </a:schemeClr>
              </a:gs>
              <a:gs pos="65000">
                <a:schemeClr val="accent1">
                  <a:lumMod val="97000"/>
                  <a:lumOff val="3000"/>
                </a:schemeClr>
              </a:gs>
              <a:gs pos="100000">
                <a:schemeClr val="accent1">
                  <a:lumMod val="60000"/>
                  <a:lumOff val="40000"/>
                </a:schemeClr>
              </a:gs>
            </a:gsLst>
            <a:lin ang="162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0795" tIns="90795" rIns="90795" bIns="90795" numCol="1" spcCol="1270" anchor="ctr" anchorCtr="0">
            <a:noAutofit/>
          </a:bodyPr>
          <a:lstStyle/>
          <a:p>
            <a:pPr lvl="0" algn="ctr" defTabSz="800100">
              <a:lnSpc>
                <a:spcPct val="90000"/>
              </a:lnSpc>
              <a:spcBef>
                <a:spcPct val="0"/>
              </a:spcBef>
              <a:spcAft>
                <a:spcPct val="35000"/>
              </a:spcAft>
            </a:pPr>
            <a:r>
              <a:rPr lang="fr-CA" sz="1600" kern="1200" noProof="0" dirty="0"/>
              <a:t>G. Infrastructure (ferme de serveurs), télécommunications et sécurité</a:t>
            </a:r>
          </a:p>
        </p:txBody>
      </p:sp>
      <p:sp>
        <p:nvSpPr>
          <p:cNvPr id="65" name="Rectangle à coins arrondis 64"/>
          <p:cNvSpPr/>
          <p:nvPr/>
        </p:nvSpPr>
        <p:spPr>
          <a:xfrm>
            <a:off x="1007676" y="2812035"/>
            <a:ext cx="1764124" cy="1807669"/>
          </a:xfrm>
          <a:prstGeom prst="roundRect">
            <a:avLst>
              <a:gd name="adj" fmla="val 6859"/>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45720" rIns="0" anchor="ctr"/>
          <a:lstStyle/>
          <a:p>
            <a:pPr marL="182875" indent="-182875" eaLnBrk="1" fontAlgn="auto" hangingPunct="1">
              <a:lnSpc>
                <a:spcPct val="90000"/>
              </a:lnSpc>
              <a:spcBef>
                <a:spcPts val="0"/>
              </a:spcBef>
              <a:spcAft>
                <a:spcPts val="100"/>
              </a:spcAft>
              <a:buFont typeface="Arial" panose="020B0604020202020204" pitchFamily="34" charset="0"/>
              <a:buChar char="•"/>
              <a:defRPr/>
            </a:pPr>
            <a:r>
              <a:rPr lang="fr-CA" sz="1400" dirty="0">
                <a:solidFill>
                  <a:schemeClr val="tx1">
                    <a:lumMod val="75000"/>
                    <a:lumOff val="25000"/>
                  </a:schemeClr>
                </a:solidFill>
              </a:rPr>
              <a:t>RH</a:t>
            </a:r>
          </a:p>
          <a:p>
            <a:pPr marL="182875" indent="-182875" eaLnBrk="1" fontAlgn="auto" hangingPunct="1">
              <a:lnSpc>
                <a:spcPct val="90000"/>
              </a:lnSpc>
              <a:spcBef>
                <a:spcPts val="0"/>
              </a:spcBef>
              <a:spcAft>
                <a:spcPts val="100"/>
              </a:spcAft>
              <a:buFont typeface="Arial" panose="020B0604020202020204" pitchFamily="34" charset="0"/>
              <a:buChar char="•"/>
              <a:defRPr/>
            </a:pPr>
            <a:r>
              <a:rPr lang="fr-CA" sz="1400" dirty="0">
                <a:solidFill>
                  <a:schemeClr val="tx1">
                    <a:lumMod val="75000"/>
                    <a:lumOff val="25000"/>
                  </a:schemeClr>
                </a:solidFill>
              </a:rPr>
              <a:t>Finances, comptabilité, paye</a:t>
            </a:r>
            <a:endParaRPr lang="fr-FR" sz="1400" dirty="0">
              <a:solidFill>
                <a:schemeClr val="tx1">
                  <a:lumMod val="75000"/>
                  <a:lumOff val="25000"/>
                </a:schemeClr>
              </a:solidFill>
            </a:endParaRPr>
          </a:p>
          <a:p>
            <a:pPr marL="182875" indent="-182875" eaLnBrk="1" fontAlgn="auto" hangingPunct="1">
              <a:lnSpc>
                <a:spcPct val="90000"/>
              </a:lnSpc>
              <a:spcBef>
                <a:spcPts val="0"/>
              </a:spcBef>
              <a:spcAft>
                <a:spcPts val="100"/>
              </a:spcAft>
              <a:buFont typeface="Arial" panose="020B0604020202020204" pitchFamily="34" charset="0"/>
              <a:buChar char="•"/>
              <a:defRPr/>
            </a:pPr>
            <a:r>
              <a:rPr lang="fr-CA" sz="1400" dirty="0">
                <a:solidFill>
                  <a:schemeClr val="tx1">
                    <a:lumMod val="75000"/>
                    <a:lumOff val="25000"/>
                  </a:schemeClr>
                </a:solidFill>
              </a:rPr>
              <a:t>Approvisionnement</a:t>
            </a:r>
            <a:endParaRPr lang="fr-FR" sz="1400" dirty="0">
              <a:solidFill>
                <a:schemeClr val="tx1">
                  <a:lumMod val="75000"/>
                  <a:lumOff val="25000"/>
                </a:schemeClr>
              </a:solidFill>
            </a:endParaRPr>
          </a:p>
          <a:p>
            <a:pPr marL="182875" indent="-182875" eaLnBrk="1" fontAlgn="auto" hangingPunct="1">
              <a:lnSpc>
                <a:spcPct val="90000"/>
              </a:lnSpc>
              <a:spcBef>
                <a:spcPts val="0"/>
              </a:spcBef>
              <a:spcAft>
                <a:spcPts val="100"/>
              </a:spcAft>
              <a:buFont typeface="Arial" panose="020B0604020202020204" pitchFamily="34" charset="0"/>
              <a:buChar char="•"/>
              <a:defRPr/>
            </a:pPr>
            <a:r>
              <a:rPr lang="fr-CA" sz="1400" dirty="0">
                <a:solidFill>
                  <a:schemeClr val="tx1">
                    <a:lumMod val="75000"/>
                    <a:lumOff val="25000"/>
                  </a:schemeClr>
                </a:solidFill>
              </a:rPr>
              <a:t>Services techniques</a:t>
            </a:r>
          </a:p>
          <a:p>
            <a:pPr marL="182875" indent="-182875" eaLnBrk="1" fontAlgn="auto" hangingPunct="1">
              <a:lnSpc>
                <a:spcPct val="90000"/>
              </a:lnSpc>
              <a:spcBef>
                <a:spcPts val="0"/>
              </a:spcBef>
              <a:spcAft>
                <a:spcPts val="100"/>
              </a:spcAft>
              <a:buFont typeface="Arial" panose="020B0604020202020204" pitchFamily="34" charset="0"/>
              <a:buChar char="•"/>
              <a:defRPr/>
            </a:pPr>
            <a:r>
              <a:rPr lang="fr-CA" sz="1400" dirty="0">
                <a:solidFill>
                  <a:schemeClr val="tx1">
                    <a:lumMod val="75000"/>
                    <a:lumOff val="25000"/>
                  </a:schemeClr>
                </a:solidFill>
              </a:rPr>
              <a:t>etc.</a:t>
            </a:r>
            <a:endParaRPr lang="fr-FR" sz="1400" dirty="0">
              <a:solidFill>
                <a:schemeClr val="tx1">
                  <a:lumMod val="75000"/>
                  <a:lumOff val="25000"/>
                </a:schemeClr>
              </a:solidFill>
            </a:endParaRPr>
          </a:p>
        </p:txBody>
      </p:sp>
      <p:sp>
        <p:nvSpPr>
          <p:cNvPr id="66" name="Rectangle à coins arrondis 65"/>
          <p:cNvSpPr/>
          <p:nvPr/>
        </p:nvSpPr>
        <p:spPr>
          <a:xfrm>
            <a:off x="1007676" y="2118770"/>
            <a:ext cx="1764124" cy="653803"/>
          </a:xfrm>
          <a:prstGeom prst="roundRect">
            <a:avLst/>
          </a:prstGeom>
          <a:gradFill flip="none" rotWithShape="1">
            <a:gsLst>
              <a:gs pos="0">
                <a:schemeClr val="accent1">
                  <a:lumMod val="67000"/>
                </a:schemeClr>
              </a:gs>
              <a:gs pos="69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80000"/>
              </a:lnSpc>
              <a:spcBef>
                <a:spcPts val="0"/>
              </a:spcBef>
              <a:spcAft>
                <a:spcPts val="0"/>
              </a:spcAft>
              <a:defRPr/>
            </a:pPr>
            <a:r>
              <a:rPr lang="fr-CA" sz="1600" dirty="0"/>
              <a:t>D. Solutions administratives </a:t>
            </a:r>
            <a:br>
              <a:rPr lang="fr-CA" sz="1600" dirty="0"/>
            </a:br>
            <a:r>
              <a:rPr lang="fr-CA" sz="1600" dirty="0"/>
              <a:t>et de logistique</a:t>
            </a:r>
            <a:endParaRPr lang="fr-FR" sz="1600" dirty="0"/>
          </a:p>
        </p:txBody>
      </p:sp>
      <p:sp>
        <p:nvSpPr>
          <p:cNvPr id="67" name="ZoneTexte 9"/>
          <p:cNvSpPr txBox="1">
            <a:spLocks noChangeArrowheads="1"/>
          </p:cNvSpPr>
          <p:nvPr/>
        </p:nvSpPr>
        <p:spPr bwMode="auto">
          <a:xfrm>
            <a:off x="3337948" y="3789969"/>
            <a:ext cx="3181389" cy="36933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ctr" fontAlgn="auto">
              <a:spcBef>
                <a:spcPts val="0"/>
              </a:spcBef>
              <a:spcAft>
                <a:spcPts val="0"/>
              </a:spcAft>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CA" altLang="fr-FR" sz="1600" dirty="0"/>
              <a:t>A. Solutions cliniques</a:t>
            </a:r>
            <a:endParaRPr lang="fr-FR" altLang="fr-FR" sz="1600" dirty="0"/>
          </a:p>
        </p:txBody>
      </p:sp>
      <p:sp>
        <p:nvSpPr>
          <p:cNvPr id="68" name="Rectangle à coins arrondis 67"/>
          <p:cNvSpPr/>
          <p:nvPr/>
        </p:nvSpPr>
        <p:spPr>
          <a:xfrm>
            <a:off x="7425864" y="1412776"/>
            <a:ext cx="602520" cy="4443102"/>
          </a:xfrm>
          <a:prstGeom prst="roundRect">
            <a:avLst/>
          </a:prstGeom>
          <a:gradFill flip="none" rotWithShape="1">
            <a:gsLst>
              <a:gs pos="0">
                <a:schemeClr val="accent1">
                  <a:lumMod val="67000"/>
                </a:schemeClr>
              </a:gs>
              <a:gs pos="63000">
                <a:schemeClr val="accent1">
                  <a:lumMod val="97000"/>
                  <a:lumOff val="3000"/>
                </a:schemeClr>
              </a:gs>
              <a:gs pos="100000">
                <a:schemeClr val="accent1">
                  <a:lumMod val="60000"/>
                  <a:lumOff val="40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eaLnBrk="1" fontAlgn="auto" hangingPunct="1">
              <a:spcBef>
                <a:spcPts val="0"/>
              </a:spcBef>
              <a:spcAft>
                <a:spcPts val="0"/>
              </a:spcAft>
              <a:defRPr/>
            </a:pPr>
            <a:r>
              <a:rPr lang="fr-CA" sz="1600" dirty="0"/>
              <a:t>B. Solutions d’analyse et </a:t>
            </a:r>
            <a:br>
              <a:rPr lang="fr-CA" sz="1600" dirty="0"/>
            </a:br>
            <a:r>
              <a:rPr lang="fr-CA" sz="1600" dirty="0"/>
              <a:t>d’intelligence d’affaires</a:t>
            </a:r>
            <a:endParaRPr lang="fr-FR" sz="1600" dirty="0"/>
          </a:p>
        </p:txBody>
      </p:sp>
      <p:sp>
        <p:nvSpPr>
          <p:cNvPr id="69" name="Rectangle à coins arrondis 68"/>
          <p:cNvSpPr/>
          <p:nvPr/>
        </p:nvSpPr>
        <p:spPr>
          <a:xfrm>
            <a:off x="3024933" y="4239973"/>
            <a:ext cx="3807420" cy="38002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CA" sz="1600" dirty="0"/>
              <a:t>C. Équipements médicaux (GBM)</a:t>
            </a:r>
            <a:endParaRPr lang="fr-FR" sz="1600" dirty="0"/>
          </a:p>
        </p:txBody>
      </p:sp>
    </p:spTree>
    <p:extLst>
      <p:ext uri="{BB962C8B-B14F-4D97-AF65-F5344CB8AC3E}">
        <p14:creationId xmlns:p14="http://schemas.microsoft.com/office/powerpoint/2010/main" val="3569019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17827"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4" name="Rectangle 3"/>
          <p:cNvSpPr txBox="1">
            <a:spLocks noChangeArrowheads="1"/>
          </p:cNvSpPr>
          <p:nvPr/>
        </p:nvSpPr>
        <p:spPr>
          <a:xfrm>
            <a:off x="206157" y="908720"/>
            <a:ext cx="8716963" cy="4783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dirty="0"/>
              <a:t>Description des situations cibles</a:t>
            </a:r>
          </a:p>
        </p:txBody>
      </p:sp>
      <p:pic>
        <p:nvPicPr>
          <p:cNvPr id="2" name="Image 1"/>
          <p:cNvPicPr>
            <a:picLocks noChangeAspect="1"/>
          </p:cNvPicPr>
          <p:nvPr/>
        </p:nvPicPr>
        <p:blipFill>
          <a:blip r:embed="rId2"/>
          <a:stretch>
            <a:fillRect/>
          </a:stretch>
        </p:blipFill>
        <p:spPr>
          <a:xfrm>
            <a:off x="206157" y="1387029"/>
            <a:ext cx="8716964" cy="5138315"/>
          </a:xfrm>
          <a:prstGeom prst="rect">
            <a:avLst/>
          </a:prstGeom>
        </p:spPr>
      </p:pic>
    </p:spTree>
    <p:extLst>
      <p:ext uri="{BB962C8B-B14F-4D97-AF65-F5344CB8AC3E}">
        <p14:creationId xmlns:p14="http://schemas.microsoft.com/office/powerpoint/2010/main" val="2394519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16702" y="260648"/>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4" name="Rectangle 3"/>
          <p:cNvSpPr txBox="1">
            <a:spLocks noChangeArrowheads="1"/>
          </p:cNvSpPr>
          <p:nvPr/>
        </p:nvSpPr>
        <p:spPr>
          <a:xfrm>
            <a:off x="206157" y="908720"/>
            <a:ext cx="8716963" cy="4783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dirty="0"/>
              <a:t>Description des situations cibles (suite)</a:t>
            </a:r>
          </a:p>
        </p:txBody>
      </p:sp>
      <p:pic>
        <p:nvPicPr>
          <p:cNvPr id="3" name="Image 2"/>
          <p:cNvPicPr>
            <a:picLocks noChangeAspect="1"/>
          </p:cNvPicPr>
          <p:nvPr/>
        </p:nvPicPr>
        <p:blipFill>
          <a:blip r:embed="rId2"/>
          <a:stretch>
            <a:fillRect/>
          </a:stretch>
        </p:blipFill>
        <p:spPr>
          <a:xfrm>
            <a:off x="206157" y="1387030"/>
            <a:ext cx="8716964" cy="5138314"/>
          </a:xfrm>
          <a:prstGeom prst="rect">
            <a:avLst/>
          </a:prstGeom>
        </p:spPr>
      </p:pic>
    </p:spTree>
    <p:extLst>
      <p:ext uri="{BB962C8B-B14F-4D97-AF65-F5344CB8AC3E}">
        <p14:creationId xmlns:p14="http://schemas.microsoft.com/office/powerpoint/2010/main" val="3360305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06157"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4" name="Rectangle 3"/>
          <p:cNvSpPr txBox="1">
            <a:spLocks noChangeArrowheads="1"/>
          </p:cNvSpPr>
          <p:nvPr/>
        </p:nvSpPr>
        <p:spPr>
          <a:xfrm>
            <a:off x="206157" y="908720"/>
            <a:ext cx="8716963" cy="4783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dirty="0"/>
              <a:t>Description des situations cibles (suite)</a:t>
            </a:r>
          </a:p>
        </p:txBody>
      </p:sp>
      <p:pic>
        <p:nvPicPr>
          <p:cNvPr id="2" name="Image 1"/>
          <p:cNvPicPr>
            <a:picLocks noChangeAspect="1"/>
          </p:cNvPicPr>
          <p:nvPr/>
        </p:nvPicPr>
        <p:blipFill>
          <a:blip r:embed="rId2"/>
          <a:stretch>
            <a:fillRect/>
          </a:stretch>
        </p:blipFill>
        <p:spPr>
          <a:xfrm>
            <a:off x="206157" y="1387029"/>
            <a:ext cx="8716964" cy="5138315"/>
          </a:xfrm>
          <a:prstGeom prst="rect">
            <a:avLst/>
          </a:prstGeom>
        </p:spPr>
      </p:pic>
    </p:spTree>
    <p:extLst>
      <p:ext uri="{BB962C8B-B14F-4D97-AF65-F5344CB8AC3E}">
        <p14:creationId xmlns:p14="http://schemas.microsoft.com/office/powerpoint/2010/main" val="1327756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251520"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4" name="Rectangle 3"/>
          <p:cNvSpPr txBox="1">
            <a:spLocks noChangeArrowheads="1"/>
          </p:cNvSpPr>
          <p:nvPr/>
        </p:nvSpPr>
        <p:spPr>
          <a:xfrm>
            <a:off x="206157" y="908720"/>
            <a:ext cx="8716963" cy="47830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dirty="0"/>
              <a:t>Description des situations cibles (suite)</a:t>
            </a:r>
          </a:p>
        </p:txBody>
      </p:sp>
      <p:pic>
        <p:nvPicPr>
          <p:cNvPr id="3" name="Image 2"/>
          <p:cNvPicPr>
            <a:picLocks noChangeAspect="1"/>
          </p:cNvPicPr>
          <p:nvPr/>
        </p:nvPicPr>
        <p:blipFill>
          <a:blip r:embed="rId2"/>
          <a:stretch>
            <a:fillRect/>
          </a:stretch>
        </p:blipFill>
        <p:spPr>
          <a:xfrm>
            <a:off x="206157" y="1387029"/>
            <a:ext cx="8716964" cy="5138315"/>
          </a:xfrm>
          <a:prstGeom prst="rect">
            <a:avLst/>
          </a:prstGeom>
        </p:spPr>
      </p:pic>
    </p:spTree>
    <p:extLst>
      <p:ext uri="{BB962C8B-B14F-4D97-AF65-F5344CB8AC3E}">
        <p14:creationId xmlns:p14="http://schemas.microsoft.com/office/powerpoint/2010/main" val="140656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e 17"/>
          <p:cNvSpPr/>
          <p:nvPr/>
        </p:nvSpPr>
        <p:spPr>
          <a:xfrm rot="10800000">
            <a:off x="6875463" y="0"/>
            <a:ext cx="2268537" cy="141287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20" name="Titre 1"/>
          <p:cNvSpPr txBox="1">
            <a:spLocks/>
          </p:cNvSpPr>
          <p:nvPr/>
        </p:nvSpPr>
        <p:spPr>
          <a:xfrm>
            <a:off x="684213" y="333375"/>
            <a:ext cx="7559675" cy="647700"/>
          </a:xfrm>
          <a:prstGeom prst="rect">
            <a:avLst/>
          </a:prstGeom>
        </p:spPr>
        <p:txBody>
          <a:bodyPr anchor="ctr"/>
          <a:lstStyle/>
          <a:p>
            <a:pPr eaLnBrk="1" fontAlgn="auto" hangingPunct="1">
              <a:lnSpc>
                <a:spcPts val="4400"/>
              </a:lnSpc>
              <a:spcAft>
                <a:spcPts val="0"/>
              </a:spcAft>
              <a:defRPr/>
            </a:pPr>
            <a:endParaRPr lang="fr-CA" sz="2800" dirty="0">
              <a:solidFill>
                <a:schemeClr val="bg1"/>
              </a:solidFill>
              <a:latin typeface="Kozuka Gothic Pr6N H" pitchFamily="34" charset="-128"/>
              <a:ea typeface="Kozuka Gothic Pr6N H" pitchFamily="34" charset="-128"/>
              <a:cs typeface="+mj-cs"/>
            </a:endParaRPr>
          </a:p>
        </p:txBody>
      </p:sp>
      <p:sp>
        <p:nvSpPr>
          <p:cNvPr id="25" name="Rectangle 24"/>
          <p:cNvSpPr/>
          <p:nvPr/>
        </p:nvSpPr>
        <p:spPr>
          <a:xfrm>
            <a:off x="7577138" y="1341438"/>
            <a:ext cx="1566862"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grpSp>
        <p:nvGrpSpPr>
          <p:cNvPr id="10" name="Groupe 9"/>
          <p:cNvGrpSpPr/>
          <p:nvPr/>
        </p:nvGrpSpPr>
        <p:grpSpPr>
          <a:xfrm>
            <a:off x="251520" y="332656"/>
            <a:ext cx="8545457" cy="6236295"/>
            <a:chOff x="251520" y="332656"/>
            <a:chExt cx="8545457" cy="6236295"/>
          </a:xfrm>
        </p:grpSpPr>
        <p:pic>
          <p:nvPicPr>
            <p:cNvPr id="9225"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8545457" cy="623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47779" y="4653136"/>
              <a:ext cx="216024"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nvSpPr>
          <p:spPr>
            <a:xfrm>
              <a:off x="5364088" y="4587478"/>
              <a:ext cx="648072" cy="276999"/>
            </a:xfrm>
            <a:prstGeom prst="rect">
              <a:avLst/>
            </a:prstGeom>
            <a:noFill/>
          </p:spPr>
          <p:txBody>
            <a:bodyPr wrap="square" rtlCol="0">
              <a:spAutoFit/>
            </a:bodyPr>
            <a:lstStyle/>
            <a:p>
              <a:r>
                <a:rPr lang="fr-CA" sz="1200" spc="-150" dirty="0">
                  <a:solidFill>
                    <a:srgbClr val="9B9B9B"/>
                  </a:solidFill>
                  <a:latin typeface="+mj-lt"/>
                </a:rPr>
                <a:t>Sud-</a:t>
              </a:r>
            </a:p>
          </p:txBody>
        </p:sp>
      </p:grpSp>
    </p:spTree>
    <p:extLst>
      <p:ext uri="{BB962C8B-B14F-4D97-AF65-F5344CB8AC3E}">
        <p14:creationId xmlns:p14="http://schemas.microsoft.com/office/powerpoint/2010/main" val="1956098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Situation cible</a:t>
            </a:r>
          </a:p>
        </p:txBody>
      </p:sp>
      <p:sp>
        <p:nvSpPr>
          <p:cNvPr id="4" name="Rectangle 3"/>
          <p:cNvSpPr txBox="1">
            <a:spLocks noChangeArrowheads="1"/>
          </p:cNvSpPr>
          <p:nvPr/>
        </p:nvSpPr>
        <p:spPr>
          <a:xfrm>
            <a:off x="250825" y="1006475"/>
            <a:ext cx="8716963" cy="5589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fr-CA" altLang="fr-FR" dirty="0"/>
              <a:t>5.2 Feuille de route « Road </a:t>
            </a:r>
            <a:r>
              <a:rPr lang="fr-CA" altLang="fr-FR" dirty="0" err="1"/>
              <a:t>Map</a:t>
            </a:r>
            <a:r>
              <a:rPr lang="fr-CA" altLang="fr-FR" dirty="0"/>
              <a:t> »</a:t>
            </a:r>
          </a:p>
        </p:txBody>
      </p:sp>
      <p:pic>
        <p:nvPicPr>
          <p:cNvPr id="5" name="Image 4"/>
          <p:cNvPicPr>
            <a:picLocks noChangeAspect="1"/>
          </p:cNvPicPr>
          <p:nvPr/>
        </p:nvPicPr>
        <p:blipFill>
          <a:blip r:embed="rId2"/>
          <a:stretch>
            <a:fillRect/>
          </a:stretch>
        </p:blipFill>
        <p:spPr>
          <a:xfrm>
            <a:off x="173606" y="908719"/>
            <a:ext cx="8794182" cy="5832649"/>
          </a:xfrm>
          <a:prstGeom prst="rect">
            <a:avLst/>
          </a:prstGeom>
        </p:spPr>
      </p:pic>
    </p:spTree>
    <p:extLst>
      <p:ext uri="{BB962C8B-B14F-4D97-AF65-F5344CB8AC3E}">
        <p14:creationId xmlns:p14="http://schemas.microsoft.com/office/powerpoint/2010/main" val="1907517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893489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2600" dirty="0"/>
              <a:t>Situation cible – Plan stratégique d’intégration</a:t>
            </a:r>
          </a:p>
        </p:txBody>
      </p:sp>
      <p:pic>
        <p:nvPicPr>
          <p:cNvPr id="2" name="Image 1"/>
          <p:cNvPicPr>
            <a:picLocks noChangeAspect="1"/>
          </p:cNvPicPr>
          <p:nvPr/>
        </p:nvPicPr>
        <p:blipFill>
          <a:blip r:embed="rId2"/>
          <a:stretch>
            <a:fillRect/>
          </a:stretch>
        </p:blipFill>
        <p:spPr>
          <a:xfrm>
            <a:off x="173605" y="948950"/>
            <a:ext cx="8790883" cy="5072338"/>
          </a:xfrm>
          <a:prstGeom prst="rect">
            <a:avLst/>
          </a:prstGeom>
        </p:spPr>
      </p:pic>
    </p:spTree>
    <p:extLst>
      <p:ext uri="{BB962C8B-B14F-4D97-AF65-F5344CB8AC3E}">
        <p14:creationId xmlns:p14="http://schemas.microsoft.com/office/powerpoint/2010/main" val="27342718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73606" y="188640"/>
            <a:ext cx="7854778" cy="5306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1800" b="1" kern="1200">
                <a:solidFill>
                  <a:schemeClr val="tx1"/>
                </a:solidFill>
                <a:latin typeface="+mj-lt"/>
                <a:ea typeface="+mj-ea"/>
                <a:cs typeface="+mj-cs"/>
              </a:defRPr>
            </a:lvl1pPr>
          </a:lstStyle>
          <a:p>
            <a:pPr algn="l"/>
            <a:r>
              <a:rPr lang="fr-CA" sz="3200" dirty="0"/>
              <a:t>Estimation des coûts</a:t>
            </a:r>
          </a:p>
        </p:txBody>
      </p:sp>
      <p:graphicFrame>
        <p:nvGraphicFramePr>
          <p:cNvPr id="2" name="Objet 1"/>
          <p:cNvGraphicFramePr>
            <a:graphicFrameLocks noChangeAspect="1"/>
          </p:cNvGraphicFramePr>
          <p:nvPr>
            <p:extLst/>
          </p:nvPr>
        </p:nvGraphicFramePr>
        <p:xfrm>
          <a:off x="107504" y="908720"/>
          <a:ext cx="8928992" cy="5832648"/>
        </p:xfrm>
        <a:graphic>
          <a:graphicData uri="http://schemas.openxmlformats.org/presentationml/2006/ole">
            <mc:AlternateContent xmlns:mc="http://schemas.openxmlformats.org/markup-compatibility/2006">
              <mc:Choice xmlns:v="urn:schemas-microsoft-com:vml" Requires="v">
                <p:oleObj spid="_x0000_s1029" name="Feuille de calcul" r:id="rId3" imgW="12466341" imgH="12359599" progId="Excel.Sheet.12">
                  <p:embed/>
                </p:oleObj>
              </mc:Choice>
              <mc:Fallback>
                <p:oleObj name="Feuille de calcul" r:id="rId3" imgW="12466341" imgH="12359599" progId="Excel.Sheet.12">
                  <p:embed/>
                  <p:pic>
                    <p:nvPicPr>
                      <p:cNvPr id="2" name="Objet 1"/>
                      <p:cNvPicPr/>
                      <p:nvPr/>
                    </p:nvPicPr>
                    <p:blipFill>
                      <a:blip r:embed="rId4"/>
                      <a:stretch>
                        <a:fillRect/>
                      </a:stretch>
                    </p:blipFill>
                    <p:spPr>
                      <a:xfrm>
                        <a:off x="107504" y="908720"/>
                        <a:ext cx="8928992" cy="5832648"/>
                      </a:xfrm>
                      <a:prstGeom prst="rect">
                        <a:avLst/>
                      </a:prstGeom>
                    </p:spPr>
                  </p:pic>
                </p:oleObj>
              </mc:Fallback>
            </mc:AlternateContent>
          </a:graphicData>
        </a:graphic>
      </p:graphicFrame>
    </p:spTree>
    <p:extLst>
      <p:ext uri="{BB962C8B-B14F-4D97-AF65-F5344CB8AC3E}">
        <p14:creationId xmlns:p14="http://schemas.microsoft.com/office/powerpoint/2010/main" val="2382131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2636912"/>
            <a:ext cx="7560840" cy="1470025"/>
          </a:xfrm>
        </p:spPr>
        <p:txBody>
          <a:bodyPr>
            <a:normAutofit/>
          </a:bodyPr>
          <a:lstStyle/>
          <a:p>
            <a:pPr>
              <a:lnSpc>
                <a:spcPts val="4000"/>
              </a:lnSpc>
            </a:pPr>
            <a:r>
              <a:rPr lang="fr-CA" sz="4400" dirty="0"/>
              <a:t>Bref!</a:t>
            </a:r>
            <a:br>
              <a:rPr lang="fr-CA" sz="4400" dirty="0"/>
            </a:br>
            <a:r>
              <a:rPr lang="fr-CA" sz="4400" dirty="0"/>
              <a:t>Tout un défi…</a:t>
            </a:r>
            <a:endParaRPr lang="fr-CA" sz="4400" spc="-150" dirty="0">
              <a:solidFill>
                <a:schemeClr val="tx1">
                  <a:lumMod val="65000"/>
                  <a:lumOff val="35000"/>
                </a:schemeClr>
              </a:solidFill>
              <a:ea typeface="Kozuka Gothic Pro H" pitchFamily="34" charset="-128"/>
            </a:endParaRPr>
          </a:p>
        </p:txBody>
      </p:sp>
    </p:spTree>
    <p:extLst>
      <p:ext uri="{BB962C8B-B14F-4D97-AF65-F5344CB8AC3E}">
        <p14:creationId xmlns:p14="http://schemas.microsoft.com/office/powerpoint/2010/main" val="2316504756"/>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356350"/>
            <a:ext cx="2133600" cy="365125"/>
          </a:xfrm>
        </p:spPr>
        <p:txBody>
          <a:bodyPr/>
          <a:lstStyle/>
          <a:p>
            <a:pPr>
              <a:defRPr/>
            </a:pPr>
            <a:fld id="{F52243DB-795C-42BE-94E2-C8C7DB41F92C}" type="slidenum">
              <a:rPr lang="fr-CA" smtClean="0"/>
              <a:pPr>
                <a:defRPr/>
              </a:pPr>
              <a:t>44</a:t>
            </a:fld>
            <a:endParaRPr lang="fr-CA"/>
          </a:p>
        </p:txBody>
      </p:sp>
      <p:sp>
        <p:nvSpPr>
          <p:cNvPr id="5" name="TextBox 4"/>
          <p:cNvSpPr txBox="1"/>
          <p:nvPr/>
        </p:nvSpPr>
        <p:spPr>
          <a:xfrm>
            <a:off x="-36512" y="1556792"/>
            <a:ext cx="9144000" cy="1631216"/>
          </a:xfrm>
          <a:prstGeom prst="rect">
            <a:avLst/>
          </a:prstGeom>
          <a:noFill/>
        </p:spPr>
        <p:txBody>
          <a:bodyPr wrap="square" rtlCol="0">
            <a:spAutoFit/>
          </a:bodyPr>
          <a:lstStyle/>
          <a:p>
            <a:pPr algn="ctr"/>
            <a:r>
              <a:rPr lang="fr-CA" sz="5000" b="1" spc="-150" dirty="0">
                <a:solidFill>
                  <a:srgbClr val="6B7878"/>
                </a:solidFill>
              </a:rPr>
              <a:t>Merci</a:t>
            </a:r>
          </a:p>
          <a:p>
            <a:pPr algn="ctr"/>
            <a:r>
              <a:rPr lang="fr-CA" sz="5000" b="1" spc="-150" dirty="0">
                <a:solidFill>
                  <a:srgbClr val="6B7878"/>
                </a:solidFill>
              </a:rPr>
              <a:t>Période d’échanges</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entagone 17"/>
          <p:cNvSpPr/>
          <p:nvPr/>
        </p:nvSpPr>
        <p:spPr>
          <a:xfrm rot="10800000">
            <a:off x="6875463" y="0"/>
            <a:ext cx="2268537" cy="1412875"/>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20" name="Titre 1"/>
          <p:cNvSpPr txBox="1">
            <a:spLocks/>
          </p:cNvSpPr>
          <p:nvPr/>
        </p:nvSpPr>
        <p:spPr>
          <a:xfrm>
            <a:off x="684213" y="333375"/>
            <a:ext cx="7559675" cy="647700"/>
          </a:xfrm>
          <a:prstGeom prst="rect">
            <a:avLst/>
          </a:prstGeom>
        </p:spPr>
        <p:txBody>
          <a:bodyPr anchor="ctr"/>
          <a:lstStyle/>
          <a:p>
            <a:pPr eaLnBrk="1" fontAlgn="auto" hangingPunct="1">
              <a:lnSpc>
                <a:spcPts val="4400"/>
              </a:lnSpc>
              <a:spcAft>
                <a:spcPts val="0"/>
              </a:spcAft>
              <a:defRPr/>
            </a:pPr>
            <a:endParaRPr lang="fr-CA" sz="2800" dirty="0">
              <a:solidFill>
                <a:schemeClr val="bg1"/>
              </a:solidFill>
              <a:latin typeface="Kozuka Gothic Pr6N H" pitchFamily="34" charset="-128"/>
              <a:ea typeface="Kozuka Gothic Pr6N H" pitchFamily="34" charset="-128"/>
              <a:cs typeface="+mj-cs"/>
            </a:endParaRPr>
          </a:p>
        </p:txBody>
      </p:sp>
      <p:sp>
        <p:nvSpPr>
          <p:cNvPr id="25" name="Rectangle 24"/>
          <p:cNvSpPr/>
          <p:nvPr/>
        </p:nvSpPr>
        <p:spPr>
          <a:xfrm>
            <a:off x="7577138" y="1341438"/>
            <a:ext cx="1566862" cy="358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pic>
        <p:nvPicPr>
          <p:cNvPr id="8201" name="Picture 2" descr="Représentation d'un réseau territorial ou local de services de santé et de services sociaux."/>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08" t="2285" r="759" b="8596"/>
          <a:stretch/>
        </p:blipFill>
        <p:spPr bwMode="auto">
          <a:xfrm>
            <a:off x="111723" y="333375"/>
            <a:ext cx="9001000" cy="615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340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340768"/>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20" name="Titre 1"/>
          <p:cNvSpPr txBox="1">
            <a:spLocks/>
          </p:cNvSpPr>
          <p:nvPr/>
        </p:nvSpPr>
        <p:spPr>
          <a:xfrm>
            <a:off x="684213" y="333375"/>
            <a:ext cx="7559675" cy="647700"/>
          </a:xfrm>
          <a:prstGeom prst="rect">
            <a:avLst/>
          </a:prstGeom>
        </p:spPr>
        <p:txBody>
          <a:bodyPr anchor="ctr"/>
          <a:lstStyle/>
          <a:p>
            <a:pPr eaLnBrk="1" fontAlgn="auto" hangingPunct="1">
              <a:lnSpc>
                <a:spcPts val="4400"/>
              </a:lnSpc>
              <a:spcAft>
                <a:spcPts val="0"/>
              </a:spcAft>
              <a:defRPr/>
            </a:pPr>
            <a:endParaRPr lang="fr-CA" sz="2800" dirty="0">
              <a:solidFill>
                <a:schemeClr val="bg1"/>
              </a:solidFill>
              <a:latin typeface="Kozuka Gothic Pr6N H" pitchFamily="34" charset="-128"/>
              <a:ea typeface="Kozuka Gothic Pr6N H" pitchFamily="34" charset="-128"/>
              <a:cs typeface="+mj-cs"/>
            </a:endParaRPr>
          </a:p>
        </p:txBody>
      </p:sp>
      <p:sp>
        <p:nvSpPr>
          <p:cNvPr id="6" name="Rectangle 5"/>
          <p:cNvSpPr/>
          <p:nvPr/>
        </p:nvSpPr>
        <p:spPr>
          <a:xfrm>
            <a:off x="1178174" y="2283135"/>
            <a:ext cx="1631156" cy="1631156"/>
          </a:xfrm>
          <a:prstGeom prst="rect">
            <a:avLst/>
          </a:prstGeom>
          <a:solidFill>
            <a:srgbClr val="80B3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p:cNvSpPr/>
          <p:nvPr/>
        </p:nvSpPr>
        <p:spPr>
          <a:xfrm>
            <a:off x="2881338" y="2276872"/>
            <a:ext cx="1637419" cy="1637419"/>
          </a:xfrm>
          <a:prstGeom prst="rect">
            <a:avLst/>
          </a:prstGeom>
          <a:solidFill>
            <a:srgbClr val="C6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4590765" y="2276872"/>
            <a:ext cx="1637419" cy="1637419"/>
          </a:xfrm>
          <a:prstGeom prst="rect">
            <a:avLst/>
          </a:prstGeom>
          <a:solidFill>
            <a:srgbClr val="2B80C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6300192" y="2276872"/>
            <a:ext cx="1621706" cy="1621706"/>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p:cNvSpPr/>
          <p:nvPr/>
        </p:nvSpPr>
        <p:spPr>
          <a:xfrm>
            <a:off x="2889194" y="4002781"/>
            <a:ext cx="1621706" cy="1621706"/>
          </a:xfrm>
          <a:prstGeom prst="rect">
            <a:avLst/>
          </a:prstGeom>
          <a:solidFill>
            <a:srgbClr val="80B3DB">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p:cNvSpPr/>
          <p:nvPr/>
        </p:nvSpPr>
        <p:spPr>
          <a:xfrm>
            <a:off x="1179611" y="4002781"/>
            <a:ext cx="1621706" cy="1621706"/>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p:cNvSpPr/>
          <p:nvPr/>
        </p:nvSpPr>
        <p:spPr>
          <a:xfrm>
            <a:off x="4598777" y="4001422"/>
            <a:ext cx="1637419" cy="1637419"/>
          </a:xfrm>
          <a:prstGeom prst="rect">
            <a:avLst/>
          </a:prstGeom>
          <a:solidFill>
            <a:srgbClr val="C6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ZoneTexte 13"/>
          <p:cNvSpPr txBox="1"/>
          <p:nvPr/>
        </p:nvSpPr>
        <p:spPr>
          <a:xfrm>
            <a:off x="1253942" y="2718393"/>
            <a:ext cx="1473043" cy="954107"/>
          </a:xfrm>
          <a:prstGeom prst="rect">
            <a:avLst/>
          </a:prstGeom>
          <a:noFill/>
        </p:spPr>
        <p:txBody>
          <a:bodyPr wrap="square" rtlCol="0">
            <a:spAutoFit/>
          </a:bodyPr>
          <a:lstStyle/>
          <a:p>
            <a:pPr algn="ctr"/>
            <a:r>
              <a:rPr lang="fr-CA" sz="1400" dirty="0"/>
              <a:t>Offrir l’ensemble des services sociaux et de santé</a:t>
            </a:r>
          </a:p>
        </p:txBody>
      </p:sp>
      <p:sp>
        <p:nvSpPr>
          <p:cNvPr id="15" name="ZoneTexte 14"/>
          <p:cNvSpPr txBox="1"/>
          <p:nvPr/>
        </p:nvSpPr>
        <p:spPr>
          <a:xfrm>
            <a:off x="2963525" y="2492896"/>
            <a:ext cx="1473043" cy="1169551"/>
          </a:xfrm>
          <a:prstGeom prst="rect">
            <a:avLst/>
          </a:prstGeom>
          <a:noFill/>
        </p:spPr>
        <p:txBody>
          <a:bodyPr wrap="square" rtlCol="0">
            <a:spAutoFit/>
          </a:bodyPr>
          <a:lstStyle/>
          <a:p>
            <a:pPr algn="ctr"/>
            <a:r>
              <a:rPr lang="fr-CA" sz="1400" dirty="0"/>
              <a:t>Voir à la planification régionale des ressources humaines</a:t>
            </a:r>
          </a:p>
        </p:txBody>
      </p:sp>
      <p:sp>
        <p:nvSpPr>
          <p:cNvPr id="16" name="ZoneTexte 15"/>
          <p:cNvSpPr txBox="1"/>
          <p:nvPr/>
        </p:nvSpPr>
        <p:spPr>
          <a:xfrm>
            <a:off x="4664406" y="2645458"/>
            <a:ext cx="1473043" cy="954107"/>
          </a:xfrm>
          <a:prstGeom prst="rect">
            <a:avLst/>
          </a:prstGeom>
          <a:noFill/>
        </p:spPr>
        <p:txBody>
          <a:bodyPr wrap="square" rtlCol="0">
            <a:spAutoFit/>
          </a:bodyPr>
          <a:lstStyle/>
          <a:p>
            <a:pPr algn="ctr"/>
            <a:r>
              <a:rPr lang="fr-CA" sz="1400" dirty="0"/>
              <a:t>Assurer le suivi et la reddition de comptes auprès du MSSS</a:t>
            </a:r>
          </a:p>
        </p:txBody>
      </p:sp>
      <p:sp>
        <p:nvSpPr>
          <p:cNvPr id="17" name="ZoneTexte 16"/>
          <p:cNvSpPr txBox="1"/>
          <p:nvPr/>
        </p:nvSpPr>
        <p:spPr>
          <a:xfrm>
            <a:off x="6383069" y="2547481"/>
            <a:ext cx="1473043" cy="1169551"/>
          </a:xfrm>
          <a:prstGeom prst="rect">
            <a:avLst/>
          </a:prstGeom>
          <a:noFill/>
        </p:spPr>
        <p:txBody>
          <a:bodyPr wrap="square" rtlCol="0">
            <a:spAutoFit/>
          </a:bodyPr>
          <a:lstStyle/>
          <a:p>
            <a:pPr algn="ctr"/>
            <a:r>
              <a:rPr lang="fr-CA" sz="1400" dirty="0"/>
              <a:t>Prendre en charge l’ensemble de la population de son territoire</a:t>
            </a:r>
          </a:p>
        </p:txBody>
      </p:sp>
      <p:sp>
        <p:nvSpPr>
          <p:cNvPr id="18" name="ZoneTexte 17"/>
          <p:cNvSpPr txBox="1"/>
          <p:nvPr/>
        </p:nvSpPr>
        <p:spPr>
          <a:xfrm>
            <a:off x="1253942" y="4335826"/>
            <a:ext cx="1473043" cy="954107"/>
          </a:xfrm>
          <a:prstGeom prst="rect">
            <a:avLst/>
          </a:prstGeom>
          <a:noFill/>
        </p:spPr>
        <p:txBody>
          <a:bodyPr wrap="square" rtlCol="0">
            <a:spAutoFit/>
          </a:bodyPr>
          <a:lstStyle/>
          <a:p>
            <a:pPr algn="ctr"/>
            <a:r>
              <a:rPr lang="fr-CA" sz="1400" dirty="0"/>
              <a:t>Assurer une gestion de l’accès simplifié aux services</a:t>
            </a:r>
          </a:p>
        </p:txBody>
      </p:sp>
      <p:sp>
        <p:nvSpPr>
          <p:cNvPr id="19" name="ZoneTexte 18"/>
          <p:cNvSpPr txBox="1"/>
          <p:nvPr/>
        </p:nvSpPr>
        <p:spPr>
          <a:xfrm>
            <a:off x="2917737" y="4123442"/>
            <a:ext cx="1562142" cy="1384995"/>
          </a:xfrm>
          <a:prstGeom prst="rect">
            <a:avLst/>
          </a:prstGeom>
          <a:noFill/>
        </p:spPr>
        <p:txBody>
          <a:bodyPr wrap="square" rtlCol="0">
            <a:spAutoFit/>
          </a:bodyPr>
          <a:lstStyle/>
          <a:p>
            <a:pPr algn="ctr"/>
            <a:r>
              <a:rPr lang="fr-CA" sz="1400" dirty="0"/>
              <a:t>Établir des ententes et des modalités avec les partenaires de son réseau territorial de services (RTS) </a:t>
            </a:r>
          </a:p>
        </p:txBody>
      </p:sp>
      <p:sp>
        <p:nvSpPr>
          <p:cNvPr id="21" name="ZoneTexte 20"/>
          <p:cNvSpPr txBox="1"/>
          <p:nvPr/>
        </p:nvSpPr>
        <p:spPr>
          <a:xfrm>
            <a:off x="4669893" y="4442253"/>
            <a:ext cx="1473043" cy="738664"/>
          </a:xfrm>
          <a:prstGeom prst="rect">
            <a:avLst/>
          </a:prstGeom>
          <a:noFill/>
        </p:spPr>
        <p:txBody>
          <a:bodyPr wrap="square" rtlCol="0">
            <a:spAutoFit/>
          </a:bodyPr>
          <a:lstStyle/>
          <a:p>
            <a:pPr algn="ctr"/>
            <a:r>
              <a:rPr lang="fr-CA" sz="1400" dirty="0"/>
              <a:t>Intégrer les réseaux locaux de services (RLS) </a:t>
            </a:r>
          </a:p>
        </p:txBody>
      </p:sp>
      <p:sp>
        <p:nvSpPr>
          <p:cNvPr id="23" name="Titre 1"/>
          <p:cNvSpPr txBox="1">
            <a:spLocks/>
          </p:cNvSpPr>
          <p:nvPr/>
        </p:nvSpPr>
        <p:spPr bwMode="auto">
          <a:xfrm>
            <a:off x="611138" y="158603"/>
            <a:ext cx="7561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lnSpc>
                <a:spcPts val="4400"/>
              </a:lnSpc>
            </a:pPr>
            <a:r>
              <a:rPr lang="fr-CA" altLang="fr-FR" sz="2800" b="1" spc="-150" dirty="0">
                <a:solidFill>
                  <a:schemeClr val="bg1"/>
                </a:solidFill>
                <a:ea typeface="Kozuka Gothic Pr6N H" panose="020B0800000000000000" pitchFamily="34" charset="-128"/>
              </a:rPr>
              <a:t>Responsabilités partagées</a:t>
            </a:r>
          </a:p>
        </p:txBody>
      </p:sp>
      <p:sp>
        <p:nvSpPr>
          <p:cNvPr id="24" name="Titre 1"/>
          <p:cNvSpPr txBox="1">
            <a:spLocks/>
          </p:cNvSpPr>
          <p:nvPr/>
        </p:nvSpPr>
        <p:spPr bwMode="auto">
          <a:xfrm>
            <a:off x="602592" y="429763"/>
            <a:ext cx="7561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lnSpc>
                <a:spcPts val="4400"/>
              </a:lnSpc>
            </a:pPr>
            <a:r>
              <a:rPr lang="fr-CA" altLang="fr-FR" sz="2000" spc="-150" dirty="0">
                <a:solidFill>
                  <a:schemeClr val="bg1"/>
                </a:solidFill>
                <a:ea typeface="Kozuka Gothic Pr6N EL" panose="020B0200000000000000" pitchFamily="34" charset="-128"/>
              </a:rPr>
              <a:t>Établissements – CISSS et CIUSSS</a:t>
            </a:r>
          </a:p>
        </p:txBody>
      </p:sp>
      <p:sp>
        <p:nvSpPr>
          <p:cNvPr id="2" name="Espace réservé du numéro de diapositive 1"/>
          <p:cNvSpPr>
            <a:spLocks noGrp="1"/>
          </p:cNvSpPr>
          <p:nvPr>
            <p:ph type="sldNum" sz="quarter" idx="12"/>
          </p:nvPr>
        </p:nvSpPr>
        <p:spPr/>
        <p:txBody>
          <a:bodyPr/>
          <a:lstStyle/>
          <a:p>
            <a:pPr>
              <a:defRPr/>
            </a:pPr>
            <a:fld id="{83CDBAB2-A476-4043-BA4F-902E00475FC4}" type="slidenum">
              <a:rPr lang="fr-CA" smtClean="0">
                <a:solidFill>
                  <a:schemeClr val="bg1">
                    <a:lumMod val="50000"/>
                  </a:schemeClr>
                </a:solidFill>
              </a:rPr>
              <a:pPr>
                <a:defRPr/>
              </a:pPr>
              <a:t>6</a:t>
            </a:fld>
            <a:endParaRPr lang="fr-CA" dirty="0">
              <a:solidFill>
                <a:schemeClr val="bg1">
                  <a:lumMod val="50000"/>
                </a:schemeClr>
              </a:solidFill>
            </a:endParaRPr>
          </a:p>
        </p:txBody>
      </p:sp>
    </p:spTree>
    <p:extLst>
      <p:ext uri="{BB962C8B-B14F-4D97-AF65-F5344CB8AC3E}">
        <p14:creationId xmlns:p14="http://schemas.microsoft.com/office/powerpoint/2010/main" val="2130625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340768"/>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CA"/>
          </a:p>
        </p:txBody>
      </p:sp>
      <p:sp>
        <p:nvSpPr>
          <p:cNvPr id="20" name="Titre 1"/>
          <p:cNvSpPr txBox="1">
            <a:spLocks/>
          </p:cNvSpPr>
          <p:nvPr/>
        </p:nvSpPr>
        <p:spPr>
          <a:xfrm>
            <a:off x="684213" y="333375"/>
            <a:ext cx="7559675" cy="647700"/>
          </a:xfrm>
          <a:prstGeom prst="rect">
            <a:avLst/>
          </a:prstGeom>
        </p:spPr>
        <p:txBody>
          <a:bodyPr anchor="ctr"/>
          <a:lstStyle/>
          <a:p>
            <a:pPr eaLnBrk="1" fontAlgn="auto" hangingPunct="1">
              <a:lnSpc>
                <a:spcPts val="4400"/>
              </a:lnSpc>
              <a:spcAft>
                <a:spcPts val="0"/>
              </a:spcAft>
              <a:defRPr/>
            </a:pPr>
            <a:endParaRPr lang="fr-CA" sz="2800" dirty="0">
              <a:solidFill>
                <a:schemeClr val="bg1"/>
              </a:solidFill>
              <a:latin typeface="Kozuka Gothic Pr6N H" pitchFamily="34" charset="-128"/>
              <a:ea typeface="Kozuka Gothic Pr6N H" pitchFamily="34" charset="-128"/>
              <a:cs typeface="+mj-cs"/>
            </a:endParaRPr>
          </a:p>
        </p:txBody>
      </p:sp>
      <p:sp>
        <p:nvSpPr>
          <p:cNvPr id="10248" name="Titre 1"/>
          <p:cNvSpPr>
            <a:spLocks noGrp="1"/>
          </p:cNvSpPr>
          <p:nvPr>
            <p:ph type="ctrTitle"/>
          </p:nvPr>
        </p:nvSpPr>
        <p:spPr>
          <a:xfrm>
            <a:off x="636588" y="178176"/>
            <a:ext cx="7561262" cy="647700"/>
          </a:xfrm>
        </p:spPr>
        <p:txBody>
          <a:bodyPr/>
          <a:lstStyle/>
          <a:p>
            <a:pPr algn="l" eaLnBrk="1" hangingPunct="1">
              <a:lnSpc>
                <a:spcPts val="4400"/>
              </a:lnSpc>
            </a:pPr>
            <a:r>
              <a:rPr lang="fr-CA" altLang="fr-FR" sz="2800" b="1" spc="-150" dirty="0">
                <a:solidFill>
                  <a:schemeClr val="bg1"/>
                </a:solidFill>
                <a:ea typeface="Kozuka Gothic Pr6N H" panose="020B0800000000000000" pitchFamily="34" charset="-128"/>
              </a:rPr>
              <a:t>Responsabilités partagées</a:t>
            </a:r>
          </a:p>
        </p:txBody>
      </p:sp>
      <p:sp>
        <p:nvSpPr>
          <p:cNvPr id="5" name="Titre 1"/>
          <p:cNvSpPr txBox="1">
            <a:spLocks/>
          </p:cNvSpPr>
          <p:nvPr/>
        </p:nvSpPr>
        <p:spPr bwMode="auto">
          <a:xfrm>
            <a:off x="628042" y="449336"/>
            <a:ext cx="7561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lnSpc>
                <a:spcPts val="4400"/>
              </a:lnSpc>
            </a:pPr>
            <a:r>
              <a:rPr lang="fr-CA" altLang="fr-FR" sz="2000" spc="-150" dirty="0">
                <a:solidFill>
                  <a:schemeClr val="bg1"/>
                </a:solidFill>
                <a:ea typeface="Kozuka Gothic Pr6N EL" panose="020B0200000000000000" pitchFamily="34" charset="-128"/>
              </a:rPr>
              <a:t>7 établissements non fusionnés : CHUs et instituts</a:t>
            </a:r>
          </a:p>
        </p:txBody>
      </p:sp>
      <p:sp>
        <p:nvSpPr>
          <p:cNvPr id="6" name="Rectangle 5"/>
          <p:cNvSpPr/>
          <p:nvPr/>
        </p:nvSpPr>
        <p:spPr>
          <a:xfrm>
            <a:off x="1331640" y="2159232"/>
            <a:ext cx="6480720" cy="1728192"/>
          </a:xfrm>
          <a:prstGeom prst="rect">
            <a:avLst/>
          </a:prstGeom>
          <a:solidFill>
            <a:srgbClr val="C6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p:cNvSpPr txBox="1"/>
          <p:nvPr/>
        </p:nvSpPr>
        <p:spPr>
          <a:xfrm>
            <a:off x="1513069" y="2519272"/>
            <a:ext cx="5901962" cy="1047723"/>
          </a:xfrm>
          <a:prstGeom prst="rect">
            <a:avLst/>
          </a:prstGeom>
          <a:noFill/>
        </p:spPr>
        <p:txBody>
          <a:bodyPr wrap="square" rtlCol="0">
            <a:spAutoFit/>
          </a:bodyPr>
          <a:lstStyle/>
          <a:p>
            <a:pPr algn="ctr" eaLnBrk="1" fontAlgn="t" hangingPunct="1">
              <a:lnSpc>
                <a:spcPts val="2200"/>
              </a:lnSpc>
              <a:spcBef>
                <a:spcPts val="200"/>
              </a:spcBef>
              <a:spcAft>
                <a:spcPts val="200"/>
              </a:spcAft>
              <a:buClr>
                <a:srgbClr val="2D509F"/>
              </a:buClr>
            </a:pPr>
            <a:r>
              <a:rPr lang="fr-CA" sz="2000" dirty="0"/>
              <a:t>Ces établissements non fusionnés conservent</a:t>
            </a:r>
          </a:p>
          <a:p>
            <a:pPr algn="ctr" eaLnBrk="1" fontAlgn="t" hangingPunct="1">
              <a:lnSpc>
                <a:spcPts val="2200"/>
              </a:lnSpc>
              <a:spcBef>
                <a:spcPts val="200"/>
              </a:spcBef>
              <a:spcAft>
                <a:spcPts val="200"/>
              </a:spcAft>
              <a:buClr>
                <a:srgbClr val="2D509F"/>
              </a:buClr>
            </a:pPr>
            <a:r>
              <a:rPr lang="fr-CA" sz="2000" dirty="0"/>
              <a:t>les mêmes rôles et responsabilités</a:t>
            </a:r>
          </a:p>
          <a:p>
            <a:pPr algn="ctr" eaLnBrk="1" fontAlgn="t" hangingPunct="1">
              <a:lnSpc>
                <a:spcPts val="2200"/>
              </a:lnSpc>
              <a:spcBef>
                <a:spcPts val="200"/>
              </a:spcBef>
              <a:spcAft>
                <a:spcPts val="200"/>
              </a:spcAft>
              <a:buClr>
                <a:srgbClr val="2D509F"/>
              </a:buClr>
            </a:pPr>
            <a:r>
              <a:rPr lang="fr-CA" sz="2000" dirty="0"/>
              <a:t>qu’ils avaient auparavant.</a:t>
            </a:r>
          </a:p>
        </p:txBody>
      </p:sp>
      <p:sp>
        <p:nvSpPr>
          <p:cNvPr id="12" name="ZoneTexte 11"/>
          <p:cNvSpPr txBox="1"/>
          <p:nvPr/>
        </p:nvSpPr>
        <p:spPr>
          <a:xfrm>
            <a:off x="1691680" y="4261980"/>
            <a:ext cx="2736304" cy="1569660"/>
          </a:xfrm>
          <a:prstGeom prst="rect">
            <a:avLst/>
          </a:prstGeom>
          <a:noFill/>
        </p:spPr>
        <p:txBody>
          <a:bodyPr wrap="square" rtlCol="0">
            <a:spAutoFit/>
          </a:bodyPr>
          <a:lstStyle/>
          <a:p>
            <a:pPr marL="285750" indent="-285750" eaLnBrk="1" hangingPunct="1">
              <a:spcBef>
                <a:spcPts val="600"/>
              </a:spcBef>
              <a:buClr>
                <a:srgbClr val="003399"/>
              </a:buClr>
              <a:buSzPct val="85000"/>
              <a:buFont typeface="Wingdings" panose="05000000000000000000" pitchFamily="2" charset="2"/>
              <a:buChar char="§"/>
            </a:pPr>
            <a:r>
              <a:rPr lang="fr-CA" altLang="fr-FR" sz="1200" dirty="0"/>
              <a:t>CHU de Québec–Université Laval</a:t>
            </a:r>
          </a:p>
          <a:p>
            <a:pPr marL="285750" indent="-285750" eaLnBrk="1" hangingPunct="1">
              <a:spcBef>
                <a:spcPts val="600"/>
              </a:spcBef>
              <a:buClr>
                <a:srgbClr val="003399"/>
              </a:buClr>
              <a:buSzPct val="85000"/>
              <a:buFont typeface="Wingdings" panose="05000000000000000000" pitchFamily="2" charset="2"/>
              <a:buChar char="§"/>
            </a:pPr>
            <a:r>
              <a:rPr lang="fr-CA" altLang="fr-FR" sz="1200" dirty="0"/>
              <a:t>Institut universitaire de cardiologie et de pneumologie de Québec–Université Laval</a:t>
            </a:r>
          </a:p>
          <a:p>
            <a:pPr marL="285750" indent="-285750" eaLnBrk="1" hangingPunct="1">
              <a:spcBef>
                <a:spcPts val="600"/>
              </a:spcBef>
              <a:buClr>
                <a:srgbClr val="003399"/>
              </a:buClr>
              <a:buSzPct val="85000"/>
              <a:buFont typeface="Wingdings" panose="05000000000000000000" pitchFamily="2" charset="2"/>
              <a:buChar char="§"/>
            </a:pPr>
            <a:r>
              <a:rPr lang="fr-CA" altLang="fr-FR" sz="1200" dirty="0"/>
              <a:t>Centre hospitalier de l’Université de Montréal</a:t>
            </a:r>
          </a:p>
          <a:p>
            <a:pPr marL="285750" indent="-285750" algn="just" eaLnBrk="1" hangingPunct="1">
              <a:buClr>
                <a:srgbClr val="003399"/>
              </a:buClr>
              <a:buSzPct val="85000"/>
              <a:buFont typeface="Wingdings" panose="05000000000000000000" pitchFamily="2" charset="2"/>
              <a:buChar char="§"/>
            </a:pPr>
            <a:endParaRPr lang="fr-CA" altLang="fr-FR" sz="1400" dirty="0"/>
          </a:p>
        </p:txBody>
      </p:sp>
      <p:sp>
        <p:nvSpPr>
          <p:cNvPr id="13" name="ZoneTexte 12"/>
          <p:cNvSpPr txBox="1"/>
          <p:nvPr/>
        </p:nvSpPr>
        <p:spPr>
          <a:xfrm>
            <a:off x="4499992" y="4261980"/>
            <a:ext cx="2736304" cy="1461939"/>
          </a:xfrm>
          <a:prstGeom prst="rect">
            <a:avLst/>
          </a:prstGeom>
          <a:noFill/>
        </p:spPr>
        <p:txBody>
          <a:bodyPr wrap="square" rtlCol="0">
            <a:spAutoFit/>
          </a:bodyPr>
          <a:lstStyle/>
          <a:p>
            <a:pPr marL="285750" indent="-285750" eaLnBrk="1" hangingPunct="1">
              <a:spcBef>
                <a:spcPts val="600"/>
              </a:spcBef>
              <a:buClr>
                <a:srgbClr val="003399"/>
              </a:buClr>
              <a:buSzPct val="85000"/>
              <a:buFont typeface="Wingdings" panose="05000000000000000000" pitchFamily="2" charset="2"/>
              <a:buChar char="§"/>
            </a:pPr>
            <a:r>
              <a:rPr lang="fr-CA" altLang="fr-FR" sz="1200" dirty="0"/>
              <a:t>Centre universitaire de santé McGill</a:t>
            </a:r>
          </a:p>
          <a:p>
            <a:pPr marL="285750" indent="-285750" eaLnBrk="1" hangingPunct="1">
              <a:spcBef>
                <a:spcPts val="600"/>
              </a:spcBef>
              <a:buClr>
                <a:srgbClr val="003399"/>
              </a:buClr>
              <a:buSzPct val="85000"/>
              <a:buFont typeface="Wingdings" panose="05000000000000000000" pitchFamily="2" charset="2"/>
              <a:buChar char="§"/>
            </a:pPr>
            <a:r>
              <a:rPr lang="fr-CA" altLang="fr-FR" sz="1200" dirty="0"/>
              <a:t>Centre hospitalier universitaire Sainte-Justine</a:t>
            </a:r>
          </a:p>
          <a:p>
            <a:pPr marL="285750" indent="-285750" eaLnBrk="1" hangingPunct="1">
              <a:spcBef>
                <a:spcPts val="600"/>
              </a:spcBef>
              <a:buClr>
                <a:srgbClr val="003399"/>
              </a:buClr>
              <a:buSzPct val="85000"/>
              <a:buFont typeface="Wingdings" panose="05000000000000000000" pitchFamily="2" charset="2"/>
              <a:buChar char="§"/>
            </a:pPr>
            <a:r>
              <a:rPr lang="fr-CA" altLang="fr-FR" sz="1200" dirty="0"/>
              <a:t>Institut de cardiologie de Montréal</a:t>
            </a:r>
          </a:p>
          <a:p>
            <a:pPr marL="285750" indent="-285750" eaLnBrk="1" hangingPunct="1">
              <a:spcBef>
                <a:spcPts val="600"/>
              </a:spcBef>
              <a:buClr>
                <a:srgbClr val="003399"/>
              </a:buClr>
              <a:buSzPct val="85000"/>
              <a:buFont typeface="Wingdings" panose="05000000000000000000" pitchFamily="2" charset="2"/>
              <a:buChar char="§"/>
            </a:pPr>
            <a:r>
              <a:rPr lang="fr-CA" altLang="fr-FR" sz="1200" dirty="0"/>
              <a:t>Institut Philippe-Pinel de Montréal</a:t>
            </a:r>
          </a:p>
          <a:p>
            <a:pPr marL="285750" indent="-285750" algn="just" eaLnBrk="1" hangingPunct="1">
              <a:buClr>
                <a:srgbClr val="003399"/>
              </a:buClr>
              <a:buSzPct val="85000"/>
              <a:buFont typeface="Wingdings" panose="05000000000000000000" pitchFamily="2" charset="2"/>
              <a:buChar char="§"/>
            </a:pPr>
            <a:endParaRPr lang="fr-CA" altLang="fr-FR" sz="1400" dirty="0"/>
          </a:p>
        </p:txBody>
      </p:sp>
      <p:sp>
        <p:nvSpPr>
          <p:cNvPr id="2" name="Espace réservé du numéro de diapositive 1"/>
          <p:cNvSpPr>
            <a:spLocks noGrp="1"/>
          </p:cNvSpPr>
          <p:nvPr>
            <p:ph type="sldNum" sz="quarter" idx="12"/>
          </p:nvPr>
        </p:nvSpPr>
        <p:spPr>
          <a:xfrm>
            <a:off x="8244408" y="6309320"/>
            <a:ext cx="442392" cy="365125"/>
          </a:xfrm>
        </p:spPr>
        <p:txBody>
          <a:bodyPr/>
          <a:lstStyle/>
          <a:p>
            <a:pPr>
              <a:defRPr/>
            </a:pPr>
            <a:fld id="{83CDBAB2-A476-4043-BA4F-902E00475FC4}" type="slidenum">
              <a:rPr lang="fr-CA" smtClean="0">
                <a:solidFill>
                  <a:schemeClr val="bg1">
                    <a:lumMod val="50000"/>
                  </a:schemeClr>
                </a:solidFill>
              </a:rPr>
              <a:pPr>
                <a:defRPr/>
              </a:pPr>
              <a:t>7</a:t>
            </a:fld>
            <a:endParaRPr lang="fr-CA" dirty="0">
              <a:solidFill>
                <a:schemeClr val="bg1">
                  <a:lumMod val="50000"/>
                </a:schemeClr>
              </a:solidFill>
            </a:endParaRPr>
          </a:p>
        </p:txBody>
      </p:sp>
    </p:spTree>
    <p:extLst>
      <p:ext uri="{BB962C8B-B14F-4D97-AF65-F5344CB8AC3E}">
        <p14:creationId xmlns:p14="http://schemas.microsoft.com/office/powerpoint/2010/main" val="301613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71600" y="2636912"/>
            <a:ext cx="7269163" cy="1470025"/>
          </a:xfrm>
        </p:spPr>
        <p:txBody>
          <a:bodyPr>
            <a:normAutofit fontScale="90000"/>
          </a:bodyPr>
          <a:lstStyle/>
          <a:p>
            <a:pPr algn="l">
              <a:lnSpc>
                <a:spcPts val="4000"/>
              </a:lnSpc>
            </a:pPr>
            <a:r>
              <a:rPr lang="fr-CA" spc="-150" dirty="0">
                <a:ea typeface="Kozuka Gothic Pro H" pitchFamily="34" charset="-128"/>
              </a:rPr>
              <a:t>Le CIUSSS du Centre-Sud-de-l’île-de-</a:t>
            </a:r>
            <a:r>
              <a:rPr lang="fr-CA" spc="-150" dirty="0" err="1">
                <a:ea typeface="Kozuka Gothic Pro H" pitchFamily="34" charset="-128"/>
              </a:rPr>
              <a:t>montréal</a:t>
            </a:r>
            <a:r>
              <a:rPr lang="fr-CA" spc="-150" dirty="0">
                <a:ea typeface="Kozuka Gothic Pro H" pitchFamily="34" charset="-128"/>
              </a:rPr>
              <a:t>  :</a:t>
            </a:r>
            <a:br>
              <a:rPr lang="fr-CA" spc="-150" dirty="0">
                <a:ea typeface="Kozuka Gothic Pro H" pitchFamily="34" charset="-128"/>
              </a:rPr>
            </a:br>
            <a:br>
              <a:rPr lang="fr-CA" spc="-150" dirty="0">
                <a:ea typeface="Kozuka Gothic Pro H" pitchFamily="34" charset="-128"/>
              </a:rPr>
            </a:br>
            <a:r>
              <a:rPr lang="fr-CA" spc="-150" dirty="0">
                <a:ea typeface="Kozuka Gothic Pro H" pitchFamily="34" charset="-128"/>
              </a:rPr>
              <a:t>une nouvelle organisation</a:t>
            </a:r>
            <a:endParaRPr lang="fr-CA" spc="-150" dirty="0">
              <a:solidFill>
                <a:schemeClr val="tx1">
                  <a:lumMod val="65000"/>
                  <a:lumOff val="35000"/>
                </a:schemeClr>
              </a:solidFill>
              <a:ea typeface="Kozuka Gothic Pro H" pitchFamily="34" charset="-128"/>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5155" y="-17502"/>
            <a:ext cx="4140200" cy="6858000"/>
          </a:xfrm>
          <a:prstGeom prst="rect">
            <a:avLst/>
          </a:prstGeom>
          <a:solidFill>
            <a:srgbClr val="00AE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3600"/>
              </a:lnSpc>
            </a:pPr>
            <a:r>
              <a:rPr lang="fr-CA" sz="2800" spc="-150" dirty="0">
                <a:solidFill>
                  <a:schemeClr val="bg1"/>
                </a:solidFill>
                <a:ea typeface="Kozuka Gothic Pr6N EL" pitchFamily="34" charset="-128"/>
              </a:rPr>
              <a:t>Née de la fusion de </a:t>
            </a:r>
            <a:r>
              <a:rPr lang="fr-CA" sz="2800" b="1" spc="-150" dirty="0">
                <a:solidFill>
                  <a:schemeClr val="bg1"/>
                </a:solidFill>
                <a:ea typeface="Kozuka Gothic Pr6N H" pitchFamily="34" charset="-128"/>
              </a:rPr>
              <a:t>deux</a:t>
            </a:r>
            <a:r>
              <a:rPr lang="fr-CA" sz="2800" spc="-150" dirty="0">
                <a:solidFill>
                  <a:schemeClr val="bg1"/>
                </a:solidFill>
                <a:ea typeface="Kozuka Gothic Pr6N EL" pitchFamily="34" charset="-128"/>
              </a:rPr>
              <a:t> CSSS et</a:t>
            </a:r>
          </a:p>
          <a:p>
            <a:pPr>
              <a:lnSpc>
                <a:spcPts val="3600"/>
              </a:lnSpc>
            </a:pPr>
            <a:r>
              <a:rPr lang="fr-CA" sz="2800" b="1" spc="-150" dirty="0">
                <a:solidFill>
                  <a:schemeClr val="bg1"/>
                </a:solidFill>
                <a:ea typeface="Kozuka Gothic Pr6N H" pitchFamily="34" charset="-128"/>
              </a:rPr>
              <a:t>neuf</a:t>
            </a:r>
            <a:r>
              <a:rPr lang="fr-CA" sz="2800" spc="-150" dirty="0">
                <a:solidFill>
                  <a:schemeClr val="bg1"/>
                </a:solidFill>
                <a:ea typeface="Kozuka Gothic Pr6N EL" pitchFamily="34" charset="-128"/>
              </a:rPr>
              <a:t> établissements spécialisés</a:t>
            </a:r>
          </a:p>
          <a:p>
            <a:pPr>
              <a:lnSpc>
                <a:spcPts val="2000"/>
              </a:lnSpc>
              <a:spcBef>
                <a:spcPts val="1800"/>
              </a:spcBef>
            </a:pPr>
            <a:r>
              <a:rPr lang="fr-CA" spc="-150" dirty="0">
                <a:solidFill>
                  <a:schemeClr val="bg1"/>
                </a:solidFill>
                <a:ea typeface="Kozuka Gothic Pr6N EL" pitchFamily="34" charset="-128"/>
              </a:rPr>
              <a:t>Avec des missions régionales ou suprarégionales</a:t>
            </a:r>
          </a:p>
        </p:txBody>
      </p:sp>
      <p:sp>
        <p:nvSpPr>
          <p:cNvPr id="32" name="Espace réservé du contenu 2"/>
          <p:cNvSpPr txBox="1">
            <a:spLocks/>
          </p:cNvSpPr>
          <p:nvPr/>
        </p:nvSpPr>
        <p:spPr>
          <a:xfrm>
            <a:off x="-444500" y="1125538"/>
            <a:ext cx="5003800" cy="679450"/>
          </a:xfrm>
          <a:prstGeom prst="rect">
            <a:avLst/>
          </a:prstGeom>
        </p:spPr>
        <p:txBody>
          <a:bodyPr/>
          <a:lstStyle/>
          <a:p>
            <a:pPr algn="ctr" eaLnBrk="1" fontAlgn="auto" hangingPunct="1">
              <a:lnSpc>
                <a:spcPts val="2800"/>
              </a:lnSpc>
              <a:spcBef>
                <a:spcPct val="20000"/>
              </a:spcBef>
              <a:spcAft>
                <a:spcPts val="0"/>
              </a:spcAft>
              <a:buFont typeface="Arial" pitchFamily="34" charset="0"/>
              <a:buNone/>
              <a:defRPr/>
            </a:pPr>
            <a:r>
              <a:rPr lang="fr-CA" sz="3200" dirty="0">
                <a:solidFill>
                  <a:schemeClr val="bg1"/>
                </a:solidFill>
                <a:latin typeface="+mj-lt"/>
                <a:ea typeface="Kozuka Gothic Pr6N H" pitchFamily="34" charset="-128"/>
              </a:rPr>
              <a:t>Notre</a:t>
            </a:r>
          </a:p>
          <a:p>
            <a:pPr algn="ctr" eaLnBrk="1" fontAlgn="auto" hangingPunct="1">
              <a:lnSpc>
                <a:spcPts val="2800"/>
              </a:lnSpc>
              <a:spcBef>
                <a:spcPct val="20000"/>
              </a:spcBef>
              <a:spcAft>
                <a:spcPts val="0"/>
              </a:spcAft>
              <a:buFont typeface="Arial" pitchFamily="34" charset="0"/>
              <a:buNone/>
              <a:defRPr/>
            </a:pPr>
            <a:r>
              <a:rPr lang="fr-CA" sz="3200" b="1" dirty="0">
                <a:solidFill>
                  <a:schemeClr val="bg1"/>
                </a:solidFill>
                <a:latin typeface="+mj-lt"/>
                <a:ea typeface="Kozuka Gothic Pr6N H" pitchFamily="34" charset="-128"/>
              </a:rPr>
              <a:t>CIUSSS du Centre-Sud!</a:t>
            </a:r>
          </a:p>
        </p:txBody>
      </p:sp>
      <p:grpSp>
        <p:nvGrpSpPr>
          <p:cNvPr id="14341" name="Groupe 21"/>
          <p:cNvGrpSpPr>
            <a:grpSpLocks/>
          </p:cNvGrpSpPr>
          <p:nvPr/>
        </p:nvGrpSpPr>
        <p:grpSpPr bwMode="auto">
          <a:xfrm>
            <a:off x="4503738" y="630238"/>
            <a:ext cx="4389437" cy="5599112"/>
            <a:chOff x="4427984" y="476672"/>
            <a:chExt cx="4388127" cy="5597998"/>
          </a:xfrm>
        </p:grpSpPr>
        <p:pic>
          <p:nvPicPr>
            <p:cNvPr id="14343" name="Imag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548680"/>
              <a:ext cx="1687491" cy="5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Imag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2492896"/>
              <a:ext cx="1856517" cy="54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Image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1484784"/>
              <a:ext cx="1074826" cy="5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Imag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2" y="4797152"/>
              <a:ext cx="1563383" cy="25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Image 2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4" y="2492896"/>
              <a:ext cx="148677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Imag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72000" y="1566157"/>
              <a:ext cx="1909102" cy="42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Image 26"/>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76672"/>
              <a:ext cx="2443911" cy="62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Image 2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48264" y="3573016"/>
              <a:ext cx="1669065" cy="73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Image 2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2040" y="3429000"/>
              <a:ext cx="119095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Image 29"/>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876256" y="4725144"/>
              <a:ext cx="1758806" cy="5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4" descr="Logo de l'entreprise"/>
            <p:cNvPicPr>
              <a:picLocks noChangeAspect="1" noChangeArrowheads="1"/>
            </p:cNvPicPr>
            <p:nvPr/>
          </p:nvPicPr>
          <p:blipFill>
            <a:blip r:embed="rId13" cstate="print">
              <a:extLst>
                <a:ext uri="{28A0092B-C50C-407E-A947-70E740481C1C}">
                  <a14:useLocalDpi xmlns:a14="http://schemas.microsoft.com/office/drawing/2010/main" val="0"/>
                </a:ext>
              </a:extLst>
            </a:blip>
            <a:srcRect t="11163" b="14175"/>
            <a:stretch>
              <a:fillRect/>
            </a:stretch>
          </p:blipFill>
          <p:spPr bwMode="auto">
            <a:xfrm>
              <a:off x="5724128" y="5301208"/>
              <a:ext cx="1923423" cy="7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Image 16" descr="CIUSSS_Centre_Sud_Montreal_ir.png"/>
          <p:cNvPicPr>
            <a:picLocks noChangeAspect="1"/>
          </p:cNvPicPr>
          <p:nvPr/>
        </p:nvPicPr>
        <p:blipFill>
          <a:blip r:embed="rId14" cstate="print"/>
          <a:stretch>
            <a:fillRect/>
          </a:stretch>
        </p:blipFill>
        <p:spPr>
          <a:xfrm>
            <a:off x="971600" y="4853630"/>
            <a:ext cx="2376264" cy="1063426"/>
          </a:xfrm>
          <a:prstGeom prst="rect">
            <a:avLst/>
          </a:prstGeom>
        </p:spPr>
      </p:pic>
      <p:sp>
        <p:nvSpPr>
          <p:cNvPr id="2" name="Espace réservé du numéro de diapositive 1"/>
          <p:cNvSpPr>
            <a:spLocks noGrp="1"/>
          </p:cNvSpPr>
          <p:nvPr>
            <p:ph type="sldNum" sz="quarter" idx="12"/>
          </p:nvPr>
        </p:nvSpPr>
        <p:spPr/>
        <p:txBody>
          <a:bodyPr/>
          <a:lstStyle/>
          <a:p>
            <a:pPr>
              <a:defRPr/>
            </a:pPr>
            <a:fld id="{83CDBAB2-A476-4043-BA4F-902E00475FC4}" type="slidenum">
              <a:rPr lang="fr-CA" smtClean="0">
                <a:solidFill>
                  <a:schemeClr val="bg1">
                    <a:lumMod val="50000"/>
                  </a:schemeClr>
                </a:solidFill>
              </a:rPr>
              <a:pPr>
                <a:defRPr/>
              </a:pPr>
              <a:t>9</a:t>
            </a:fld>
            <a:endParaRPr lang="fr-CA" dirty="0">
              <a:solidFill>
                <a:schemeClr val="bg1">
                  <a:lumMod val="50000"/>
                </a:schemeClr>
              </a:solidFill>
            </a:endParaRPr>
          </a:p>
        </p:txBody>
      </p:sp>
    </p:spTree>
    <p:extLst>
      <p:ext uri="{BB962C8B-B14F-4D97-AF65-F5344CB8AC3E}">
        <p14:creationId xmlns:p14="http://schemas.microsoft.com/office/powerpoint/2010/main" val="42104556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5"/>
</p:tagLst>
</file>

<file path=ppt/tags/tag10.xml><?xml version="1.0" encoding="utf-8"?>
<p:tagLst xmlns:a="http://schemas.openxmlformats.org/drawingml/2006/main" xmlns:r="http://schemas.openxmlformats.org/officeDocument/2006/relationships" xmlns:p="http://schemas.openxmlformats.org/presentationml/2006/main">
  <p:tag name="NUM" val="15"/>
</p:tagLst>
</file>

<file path=ppt/tags/tag11.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1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5"/>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15"/>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4.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15"/>
</p:tagLst>
</file>

<file path=ppt/tags/tag6.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15"/>
</p:tagLst>
</file>

<file path=ppt/tags/tag8.xml><?xml version="1.0" encoding="utf-8"?>
<p:tagLst xmlns:a="http://schemas.openxmlformats.org/drawingml/2006/main" xmlns:r="http://schemas.openxmlformats.org/officeDocument/2006/relationships" xmlns:p="http://schemas.openxmlformats.org/presentationml/2006/main">
  <p:tag name="NUM" val="15"/>
</p:tagLst>
</file>

<file path=ppt/tags/tag9.xml><?xml version="1.0" encoding="utf-8"?>
<p:tagLst xmlns:a="http://schemas.openxmlformats.org/drawingml/2006/main" xmlns:r="http://schemas.openxmlformats.org/officeDocument/2006/relationships" xmlns:p="http://schemas.openxmlformats.org/presentationml/2006/main">
  <p:tag name="NUM" val="15"/>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6940</TotalTime>
  <Words>2401</Words>
  <Application>Microsoft Office PowerPoint</Application>
  <PresentationFormat>Affichage à l'écran (4:3)</PresentationFormat>
  <Paragraphs>459</Paragraphs>
  <Slides>44</Slides>
  <Notes>9</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44</vt:i4>
      </vt:variant>
    </vt:vector>
  </HeadingPairs>
  <TitlesOfParts>
    <vt:vector size="54" baseType="lpstr">
      <vt:lpstr>ＭＳ Ｐゴシック</vt:lpstr>
      <vt:lpstr>Arial</vt:lpstr>
      <vt:lpstr>Calibri</vt:lpstr>
      <vt:lpstr>Kozuka Gothic Pr6N EL</vt:lpstr>
      <vt:lpstr>Kozuka Gothic Pr6N H</vt:lpstr>
      <vt:lpstr>Kozuka Gothic Pro H</vt:lpstr>
      <vt:lpstr>Times New Roman</vt:lpstr>
      <vt:lpstr>Wingdings</vt:lpstr>
      <vt:lpstr>Thème Office</vt:lpstr>
      <vt:lpstr>Feuille de calcul</vt:lpstr>
      <vt:lpstr> Le défi RI du nouveau réseau de la santé: L’intégration des ressources informationnelles  Luc Bouchard, directeur des ressources informationnelles  CIUSSS du centre- sud- de -l’île -de -montréal</vt:lpstr>
      <vt:lpstr>Contexte</vt:lpstr>
      <vt:lpstr>Présentation PowerPoint</vt:lpstr>
      <vt:lpstr>Présentation PowerPoint</vt:lpstr>
      <vt:lpstr>Présentation PowerPoint</vt:lpstr>
      <vt:lpstr>Présentation PowerPoint</vt:lpstr>
      <vt:lpstr>Responsabilités partagées</vt:lpstr>
      <vt:lpstr>Le CIUSSS du Centre-Sud-de-l’île-de-montréal  :  une nouvelle organisation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DIRECTION DES RESSOURCES INFORMATIONNELLES du CIUSSS du Centre-sud-de-l’île-de-montréal</vt:lpstr>
      <vt:lpstr>La DRI: Quelques chiffres …</vt:lpstr>
      <vt:lpstr>Portefeuille de projets RI 2017-2018</vt:lpstr>
      <vt:lpstr>Présentation PowerPoint</vt:lpstr>
      <vt:lpstr>Portefeuille de projets RI 2017-2018 Selon le nb. de demandes et projets</vt:lpstr>
      <vt:lpstr>Portefeuille de projets RI 2017-2018 Répartition des efforts de la DRI (projets retenus)</vt:lpstr>
      <vt:lpstr>Le Plan stratégique d’intégration des ressources informationnelles (PSIRI)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PSIRI Structure de décomposition des produits (SDP)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Bref! Tout un défi…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csss-sov</dc:creator>
  <cp:lastModifiedBy>Luc Bouchard</cp:lastModifiedBy>
  <cp:revision>725</cp:revision>
  <cp:lastPrinted>2015-10-13T17:25:58Z</cp:lastPrinted>
  <dcterms:created xsi:type="dcterms:W3CDTF">2015-04-09T13:22:21Z</dcterms:created>
  <dcterms:modified xsi:type="dcterms:W3CDTF">2017-04-10T01:44:30Z</dcterms:modified>
</cp:coreProperties>
</file>